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94" r:id="rId13"/>
    <p:sldId id="26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5" r:id="rId27"/>
    <p:sldId id="293" r:id="rId28"/>
    <p:sldId id="296" r:id="rId29"/>
    <p:sldId id="297" r:id="rId30"/>
    <p:sldId id="292" r:id="rId31"/>
    <p:sldId id="298" r:id="rId32"/>
    <p:sldId id="299" r:id="rId33"/>
    <p:sldId id="300" r:id="rId34"/>
    <p:sldId id="302" r:id="rId35"/>
    <p:sldId id="301" r:id="rId36"/>
    <p:sldId id="303" r:id="rId37"/>
    <p:sldId id="305" r:id="rId38"/>
    <p:sldId id="304" r:id="rId39"/>
    <p:sldId id="30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0EB184-59F0-4D01-8886-412A90BB5FA1}" v="250" dt="2022-10-18T20:08:18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LaGrone" clId="Web-{E70EB184-59F0-4D01-8886-412A90BB5FA1}"/>
    <pc:docChg chg="modSld">
      <pc:chgData name="Mark LaGrone" userId="" providerId="" clId="Web-{E70EB184-59F0-4D01-8886-412A90BB5FA1}" dt="2022-10-18T20:08:15.361" v="153" actId="20577"/>
      <pc:docMkLst>
        <pc:docMk/>
      </pc:docMkLst>
      <pc:sldChg chg="modSp">
        <pc:chgData name="Mark LaGrone" userId="" providerId="" clId="Web-{E70EB184-59F0-4D01-8886-412A90BB5FA1}" dt="2022-10-18T19:48:12.312" v="24" actId="20577"/>
        <pc:sldMkLst>
          <pc:docMk/>
          <pc:sldMk cId="3114806669" sldId="261"/>
        </pc:sldMkLst>
        <pc:spChg chg="mod">
          <ac:chgData name="Mark LaGrone" userId="" providerId="" clId="Web-{E70EB184-59F0-4D01-8886-412A90BB5FA1}" dt="2022-10-18T19:48:12.312" v="24" actId="20577"/>
          <ac:spMkLst>
            <pc:docMk/>
            <pc:sldMk cId="3114806669" sldId="261"/>
            <ac:spMk id="6" creationId="{9EA2D57E-FF20-4040-B831-A6733A424A42}"/>
          </ac:spMkLst>
        </pc:spChg>
      </pc:sldChg>
      <pc:sldChg chg="modSp">
        <pc:chgData name="Mark LaGrone" userId="" providerId="" clId="Web-{E70EB184-59F0-4D01-8886-412A90BB5FA1}" dt="2022-10-18T19:51:05.971" v="39" actId="20577"/>
        <pc:sldMkLst>
          <pc:docMk/>
          <pc:sldMk cId="3750435714" sldId="267"/>
        </pc:sldMkLst>
        <pc:spChg chg="mod">
          <ac:chgData name="Mark LaGrone" userId="" providerId="" clId="Web-{E70EB184-59F0-4D01-8886-412A90BB5FA1}" dt="2022-10-18T19:51:05.971" v="39" actId="20577"/>
          <ac:spMkLst>
            <pc:docMk/>
            <pc:sldMk cId="3750435714" sldId="267"/>
            <ac:spMk id="9" creationId="{99AC340B-4448-4F53-B9FB-7FA2520B3785}"/>
          </ac:spMkLst>
        </pc:spChg>
      </pc:sldChg>
      <pc:sldChg chg="modSp">
        <pc:chgData name="Mark LaGrone" userId="" providerId="" clId="Web-{E70EB184-59F0-4D01-8886-412A90BB5FA1}" dt="2022-10-18T19:53:39.770" v="41" actId="1076"/>
        <pc:sldMkLst>
          <pc:docMk/>
          <pc:sldMk cId="1976848868" sldId="268"/>
        </pc:sldMkLst>
        <pc:cxnChg chg="mod">
          <ac:chgData name="Mark LaGrone" userId="" providerId="" clId="Web-{E70EB184-59F0-4D01-8886-412A90BB5FA1}" dt="2022-10-18T19:53:39.770" v="41" actId="1076"/>
          <ac:cxnSpMkLst>
            <pc:docMk/>
            <pc:sldMk cId="1976848868" sldId="268"/>
            <ac:cxnSpMk id="10" creationId="{F9921631-BF5F-40B5-A6E5-8B5170D5C305}"/>
          </ac:cxnSpMkLst>
        </pc:cxnChg>
      </pc:sldChg>
      <pc:sldChg chg="modSp">
        <pc:chgData name="Mark LaGrone" userId="" providerId="" clId="Web-{E70EB184-59F0-4D01-8886-412A90BB5FA1}" dt="2022-10-18T19:54:56.630" v="45" actId="20577"/>
        <pc:sldMkLst>
          <pc:docMk/>
          <pc:sldMk cId="3738780502" sldId="269"/>
        </pc:sldMkLst>
        <pc:spChg chg="mod">
          <ac:chgData name="Mark LaGrone" userId="" providerId="" clId="Web-{E70EB184-59F0-4D01-8886-412A90BB5FA1}" dt="2022-10-18T19:54:56.630" v="45" actId="20577"/>
          <ac:spMkLst>
            <pc:docMk/>
            <pc:sldMk cId="3738780502" sldId="269"/>
            <ac:spMk id="11" creationId="{B9795C23-8A99-46DB-B6AE-A23F30C2B9A5}"/>
          </ac:spMkLst>
        </pc:spChg>
        <pc:spChg chg="mod">
          <ac:chgData name="Mark LaGrone" userId="" providerId="" clId="Web-{E70EB184-59F0-4D01-8886-412A90BB5FA1}" dt="2022-10-18T19:54:32.614" v="43" actId="20577"/>
          <ac:spMkLst>
            <pc:docMk/>
            <pc:sldMk cId="3738780502" sldId="269"/>
            <ac:spMk id="14" creationId="{8AB89C9B-4D1F-428A-A01A-4C1898D8F094}"/>
          </ac:spMkLst>
        </pc:spChg>
      </pc:sldChg>
      <pc:sldChg chg="addSp delSp modSp">
        <pc:chgData name="Mark LaGrone" userId="" providerId="" clId="Web-{E70EB184-59F0-4D01-8886-412A90BB5FA1}" dt="2022-10-18T19:57:02.194" v="101" actId="14100"/>
        <pc:sldMkLst>
          <pc:docMk/>
          <pc:sldMk cId="1269592060" sldId="270"/>
        </pc:sldMkLst>
        <pc:spChg chg="add mod">
          <ac:chgData name="Mark LaGrone" userId="" providerId="" clId="Web-{E70EB184-59F0-4D01-8886-412A90BB5FA1}" dt="2022-10-18T19:56:43.054" v="89" actId="14100"/>
          <ac:spMkLst>
            <pc:docMk/>
            <pc:sldMk cId="1269592060" sldId="270"/>
            <ac:spMk id="3" creationId="{2EAF0B6A-719A-542A-97AF-154871C0CEC1}"/>
          </ac:spMkLst>
        </pc:spChg>
        <pc:spChg chg="add mod">
          <ac:chgData name="Mark LaGrone" userId="" providerId="" clId="Web-{E70EB184-59F0-4D01-8886-412A90BB5FA1}" dt="2022-10-18T19:57:02.194" v="101" actId="14100"/>
          <ac:spMkLst>
            <pc:docMk/>
            <pc:sldMk cId="1269592060" sldId="270"/>
            <ac:spMk id="5" creationId="{56E255DB-9E6C-C516-09E0-42F298F142AE}"/>
          </ac:spMkLst>
        </pc:spChg>
        <pc:spChg chg="add del">
          <ac:chgData name="Mark LaGrone" userId="" providerId="" clId="Web-{E70EB184-59F0-4D01-8886-412A90BB5FA1}" dt="2022-10-18T19:55:58.412" v="51"/>
          <ac:spMkLst>
            <pc:docMk/>
            <pc:sldMk cId="1269592060" sldId="270"/>
            <ac:spMk id="7" creationId="{79CB1B1C-C06E-C10F-4DF1-4B17BA84B8DA}"/>
          </ac:spMkLst>
        </pc:spChg>
        <pc:spChg chg="add mod">
          <ac:chgData name="Mark LaGrone" userId="" providerId="" clId="Web-{E70EB184-59F0-4D01-8886-412A90BB5FA1}" dt="2022-10-18T19:56:29.319" v="72" actId="14100"/>
          <ac:spMkLst>
            <pc:docMk/>
            <pc:sldMk cId="1269592060" sldId="270"/>
            <ac:spMk id="9" creationId="{67334109-F791-1B9D-93F0-B32298E23706}"/>
          </ac:spMkLst>
        </pc:spChg>
      </pc:sldChg>
      <pc:sldChg chg="modSp">
        <pc:chgData name="Mark LaGrone" userId="" providerId="" clId="Web-{E70EB184-59F0-4D01-8886-412A90BB5FA1}" dt="2022-10-18T20:08:15.361" v="153" actId="20577"/>
        <pc:sldMkLst>
          <pc:docMk/>
          <pc:sldMk cId="2678227786" sldId="279"/>
        </pc:sldMkLst>
        <pc:spChg chg="mod">
          <ac:chgData name="Mark LaGrone" userId="" providerId="" clId="Web-{E70EB184-59F0-4D01-8886-412A90BB5FA1}" dt="2022-10-18T20:08:15.361" v="153" actId="20577"/>
          <ac:spMkLst>
            <pc:docMk/>
            <pc:sldMk cId="2678227786" sldId="279"/>
            <ac:spMk id="5" creationId="{0F97E9C7-0246-4418-85E4-838505361322}"/>
          </ac:spMkLst>
        </pc:spChg>
        <pc:spChg chg="mod">
          <ac:chgData name="Mark LaGrone" userId="" providerId="" clId="Web-{E70EB184-59F0-4D01-8886-412A90BB5FA1}" dt="2022-10-18T20:08:02.251" v="143" actId="20577"/>
          <ac:spMkLst>
            <pc:docMk/>
            <pc:sldMk cId="2678227786" sldId="279"/>
            <ac:spMk id="9" creationId="{CED66DD4-552B-4AC5-92F0-564DA7FFEE27}"/>
          </ac:spMkLst>
        </pc:spChg>
        <pc:spChg chg="mod">
          <ac:chgData name="Mark LaGrone" userId="" providerId="" clId="Web-{E70EB184-59F0-4D01-8886-412A90BB5FA1}" dt="2022-10-18T20:07:15.532" v="134" actId="20577"/>
          <ac:spMkLst>
            <pc:docMk/>
            <pc:sldMk cId="2678227786" sldId="279"/>
            <ac:spMk id="11" creationId="{6AB646EF-101C-4217-A861-3C99D209B49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B1C1-929E-4839-BA31-E4D0607D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6F281-27DE-4C06-9A91-9F9824490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5E3F-D62F-44D7-9B77-54F79C8E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2F3FF-F55F-48BD-A4DD-F09C95F1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4173-64C4-43E3-B520-8D60349E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D568-B001-4583-A7E3-B1D15856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37C1D-2694-4AB7-9C8C-6BE770BDA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B8EA2-A31E-40D3-B13D-E7E31CDB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1794D-8FBC-4632-ADD9-B1026FFD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51BA-4AD9-481F-8E93-4E3DEF2E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3435D-8EB9-479F-BB59-4E33A2758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D4111-4BC5-4D3C-848C-2043EF0C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DFF3-3AEB-49EE-BCAF-25C1923A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1BB24-329C-4595-9C97-FEF5C93A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7CB2-2564-4100-96CC-D61D1732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6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5A35-03ED-4944-9D01-2B57A0D2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769E-8867-4D1B-95A4-2180EA113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3D942-C3A3-4BB8-9928-2D290C37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01CA-A865-4996-8E77-F499FF77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7F767-AF22-46C0-B953-1F165B77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7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3F78-77E5-4C34-93D4-B4D6B0AA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1213-5105-4942-809D-546AEB749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D5F5-4FD5-4582-9D99-1FD0B66C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2EE-C8AB-4522-941E-2C1BFFC0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4BAE1-9A9A-41AD-84B7-6E2F4F2E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1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A2AF-F8AD-46A9-A263-020B1F12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6BF0-5437-4909-BB29-3A98D2709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1CA23-254E-4369-81BC-FCB402A0A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82214-782F-43D1-8A4F-25150D7B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9659A-D66C-40C0-9442-A46A2A81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6A34-5CA0-4E6B-BF87-B9C79252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0381-9BD3-4ABD-83F0-B746869E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952C9-0BB2-45BD-A67B-BC7782985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78127-B293-4D0D-AF7F-41F8CDE2E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C1393-A674-4B3A-8C6E-5E016067A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176F6-B06F-4A04-85D8-BEA4C2C2B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9FA0-B57A-4C45-857A-F7C29D83C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8604D-B9CF-4776-8D8F-21450DCF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40741-900C-486E-B758-BF02BA48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5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5C49-4FFF-475D-831D-AEDDD782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37AA8-595B-4F0D-9C8C-10457442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B8E16-F4DE-4A72-B539-C0EBA6C6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5411E-9502-41A1-98A4-829B76F3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82164-EDA1-4E92-A6C6-7885D3DA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9ED8D-9E3D-4380-BD00-C813C5F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07436-388F-4EEC-9E45-CB4D2AD5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1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9848-9273-47F1-9BF9-30EAEE8D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BE32-36E6-43F2-A80B-E2D32FD6A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968A3-9A04-407B-ABE0-117FFC99A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4AF8-A35B-4F72-90AB-95BFCAB7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FF516-2501-4854-973D-11AA7859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20BA6-71D8-4D31-B6C3-12F0DAA5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B1DC-8AB7-4232-B594-E3B3F162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271D1-E508-499E-8FC6-3F1D73BAE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8CEEF-82E5-43BF-A248-5A1E7644C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E8244-BAFF-4C2A-9A49-12289022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9EBC0-FEC9-45A6-B257-F6F5C994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1982-C9E5-4055-8EEF-4DD2C655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0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64D6E-E211-4737-B667-29532C2C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53F7-B66B-4C8E-A825-7B4CD618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D5EBE-356C-4F77-9F73-806CDCA10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CAC7-2A0B-4A69-81CE-1B2D23CD5EE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FE01-D594-4B81-A81B-2C9E612B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FF0-D90E-4FE4-85D0-0E93161D8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29F4-2E14-41EE-B531-F3D771325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45A-B673-4B07-A1C6-1198B6787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AZ-900 Part Quatre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A3690-F72C-467A-92CF-8398EE9B90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7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0A4C-1897-4304-8C8F-C6B364C5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2" y="79899"/>
            <a:ext cx="5852667" cy="158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576F2-9CF8-4DA2-9FCC-BFB1055C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626"/>
            <a:ext cx="12192000" cy="37533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1F53B7-4B14-4E4B-842A-2679C8065E44}"/>
              </a:ext>
            </a:extLst>
          </p:cNvPr>
          <p:cNvCxnSpPr/>
          <p:nvPr/>
        </p:nvCxnSpPr>
        <p:spPr>
          <a:xfrm>
            <a:off x="1200150" y="1590675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AC340B-4448-4F53-B9FB-7FA2520B3785}"/>
              </a:ext>
            </a:extLst>
          </p:cNvPr>
          <p:cNvSpPr txBox="1"/>
          <p:nvPr/>
        </p:nvSpPr>
        <p:spPr>
          <a:xfrm>
            <a:off x="7785717" y="674519"/>
            <a:ext cx="4177619" cy="1477328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Often services, like DBs need a non-user</a:t>
            </a:r>
          </a:p>
          <a:p>
            <a:r>
              <a:rPr lang="en-US" dirty="0"/>
              <a:t>Accounts that are used to start the server</a:t>
            </a:r>
          </a:p>
          <a:p>
            <a:r>
              <a:rPr lang="en-US" dirty="0"/>
              <a:t>at </a:t>
            </a:r>
            <a:r>
              <a:rPr lang="en-US" dirty="0" err="1"/>
              <a:t>StartUp</a:t>
            </a:r>
            <a:r>
              <a:rPr lang="en-US" dirty="0"/>
              <a:t> and to give different permission</a:t>
            </a:r>
          </a:p>
          <a:p>
            <a:r>
              <a:rPr lang="en-US" dirty="0"/>
              <a:t>Sets. </a:t>
            </a:r>
            <a:endParaRPr lang="en-US" dirty="0">
              <a:cs typeface="Calibri"/>
            </a:endParaRPr>
          </a:p>
          <a:p>
            <a:r>
              <a:rPr lang="en-US" dirty="0"/>
              <a:t>Key Vault rotates passwords for you.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EE9FC0-4085-4205-97A1-D40FC55E45DE}"/>
              </a:ext>
            </a:extLst>
          </p:cNvPr>
          <p:cNvCxnSpPr/>
          <p:nvPr/>
        </p:nvCxnSpPr>
        <p:spPr>
          <a:xfrm>
            <a:off x="5149049" y="310718"/>
            <a:ext cx="310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3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F0FC0-920E-4D0D-BB69-4A9A7413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" y="79899"/>
            <a:ext cx="9154795" cy="2501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3F7B8-7C3A-41DF-8491-678F2BA96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1811"/>
            <a:ext cx="12192000" cy="2803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1ECBA-164F-44FB-9413-866613D20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7484"/>
            <a:ext cx="2781541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2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50C9-61A9-4F4F-8014-6247BF0A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18255"/>
            <a:ext cx="10515600" cy="1325563"/>
          </a:xfrm>
        </p:spPr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0E66-29FA-46EF-B58E-1978737D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1053267"/>
            <a:ext cx="10515600" cy="4351338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two types of previews</a:t>
            </a:r>
            <a:r>
              <a:rPr lang="en-US" dirty="0"/>
              <a:t>, private and public. </a:t>
            </a:r>
          </a:p>
          <a:p>
            <a:pPr lvl="1"/>
            <a:r>
              <a:rPr lang="en-US" dirty="0"/>
              <a:t>Private </a:t>
            </a:r>
            <a:r>
              <a:rPr lang="en-US" b="1" dirty="0"/>
              <a:t>preview</a:t>
            </a:r>
            <a:r>
              <a:rPr lang="en-US" dirty="0"/>
              <a:t> is only </a:t>
            </a:r>
            <a:r>
              <a:rPr lang="en-US" b="1" dirty="0"/>
              <a:t>available</a:t>
            </a:r>
            <a:r>
              <a:rPr lang="en-US" dirty="0"/>
              <a:t> to certain </a:t>
            </a:r>
            <a:r>
              <a:rPr lang="en-US" b="1" dirty="0"/>
              <a:t>Azure</a:t>
            </a:r>
            <a:r>
              <a:rPr lang="en-US" dirty="0"/>
              <a:t> customers for evaluation purposes. </a:t>
            </a:r>
          </a:p>
          <a:p>
            <a:pPr lvl="1"/>
            <a:r>
              <a:rPr lang="en-US" dirty="0"/>
              <a:t>The public </a:t>
            </a:r>
            <a:r>
              <a:rPr lang="en-US" b="1" dirty="0"/>
              <a:t>preview</a:t>
            </a:r>
            <a:r>
              <a:rPr lang="en-US" dirty="0"/>
              <a:t> is </a:t>
            </a:r>
            <a:r>
              <a:rPr lang="en-US" b="1" dirty="0"/>
              <a:t>available</a:t>
            </a:r>
            <a:r>
              <a:rPr lang="en-US" dirty="0"/>
              <a:t> to all </a:t>
            </a:r>
            <a:r>
              <a:rPr lang="en-US" b="1" dirty="0"/>
              <a:t>Azure</a:t>
            </a:r>
            <a:r>
              <a:rPr lang="en-US" dirty="0"/>
              <a:t> customers.</a:t>
            </a:r>
          </a:p>
          <a:p>
            <a:r>
              <a:rPr lang="en-US" b="1" dirty="0"/>
              <a:t>Azure</a:t>
            </a:r>
            <a:r>
              <a:rPr lang="en-US" dirty="0"/>
              <a:t> may include </a:t>
            </a:r>
            <a:r>
              <a:rPr lang="en-US" b="1" dirty="0"/>
              <a:t>preview</a:t>
            </a:r>
            <a:r>
              <a:rPr lang="en-US" dirty="0"/>
              <a:t>, beta, or other pre-release features, services, software, or regions offered by Microsoft to obtain customer feedback ("</a:t>
            </a:r>
            <a:r>
              <a:rPr lang="en-US" b="1" dirty="0"/>
              <a:t>Previews</a:t>
            </a:r>
            <a:r>
              <a:rPr lang="en-US" dirty="0"/>
              <a:t>"). </a:t>
            </a:r>
            <a:r>
              <a:rPr lang="en-US" b="1" dirty="0"/>
              <a:t>Previews</a:t>
            </a:r>
            <a:r>
              <a:rPr lang="en-US" dirty="0"/>
              <a:t> are made available to you on the condition that you agree to these terms of use, which supplement your agreement governing use of </a:t>
            </a:r>
            <a:r>
              <a:rPr lang="en-US" b="1" dirty="0"/>
              <a:t>Azure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D8E2B-C878-447D-BA3D-51E05FFD20C0}"/>
              </a:ext>
            </a:extLst>
          </p:cNvPr>
          <p:cNvSpPr/>
          <p:nvPr/>
        </p:nvSpPr>
        <p:spPr>
          <a:xfrm>
            <a:off x="730188" y="5988336"/>
            <a:ext cx="1230298" cy="7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</a:t>
            </a:r>
          </a:p>
          <a:p>
            <a:pPr algn="ctr"/>
            <a:r>
              <a:rPr lang="en-US" dirty="0"/>
              <a:t>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F39E4-560D-4709-B6CD-4A5004823F9D}"/>
              </a:ext>
            </a:extLst>
          </p:cNvPr>
          <p:cNvSpPr/>
          <p:nvPr/>
        </p:nvSpPr>
        <p:spPr>
          <a:xfrm>
            <a:off x="3160450" y="5302323"/>
            <a:ext cx="189982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</a:t>
            </a:r>
          </a:p>
          <a:p>
            <a:pPr algn="ctr"/>
            <a:r>
              <a:rPr lang="en-US" dirty="0"/>
              <a:t>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A4854-D9E0-4ADA-9E95-202F49C4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1" y="5220179"/>
            <a:ext cx="2293819" cy="95258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835457-561D-4052-928A-22ED1A5A8589}"/>
              </a:ext>
            </a:extLst>
          </p:cNvPr>
          <p:cNvSpPr/>
          <p:nvPr/>
        </p:nvSpPr>
        <p:spPr>
          <a:xfrm>
            <a:off x="2157274" y="6090082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CEEF4E-B659-43CF-884A-EAD503EF2403}"/>
              </a:ext>
            </a:extLst>
          </p:cNvPr>
          <p:cNvSpPr/>
          <p:nvPr/>
        </p:nvSpPr>
        <p:spPr>
          <a:xfrm>
            <a:off x="4995169" y="5988336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BE884-F5FD-4930-9F7A-06C5598E4323}"/>
              </a:ext>
            </a:extLst>
          </p:cNvPr>
          <p:cNvSpPr/>
          <p:nvPr/>
        </p:nvSpPr>
        <p:spPr>
          <a:xfrm>
            <a:off x="6391922" y="5299969"/>
            <a:ext cx="2370338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CB2A5-904B-4F31-897B-1D909B94D288}"/>
              </a:ext>
            </a:extLst>
          </p:cNvPr>
          <p:cNvSpPr/>
          <p:nvPr/>
        </p:nvSpPr>
        <p:spPr>
          <a:xfrm>
            <a:off x="585926" y="4820575"/>
            <a:ext cx="8176334" cy="3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0057F-D90E-4A98-A0C8-58E5AF2EBFE2}"/>
              </a:ext>
            </a:extLst>
          </p:cNvPr>
          <p:cNvSpPr/>
          <p:nvPr/>
        </p:nvSpPr>
        <p:spPr>
          <a:xfrm>
            <a:off x="377091" y="4811588"/>
            <a:ext cx="6014832" cy="3906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41E2-444C-42E0-8596-C326F4948495}"/>
              </a:ext>
            </a:extLst>
          </p:cNvPr>
          <p:cNvSpPr txBox="1"/>
          <p:nvPr/>
        </p:nvSpPr>
        <p:spPr>
          <a:xfrm>
            <a:off x="365043" y="4831217"/>
            <a:ext cx="24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SUPPORT |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62A2A-4A5C-44A2-9A1D-D949775B68EF}"/>
              </a:ext>
            </a:extLst>
          </p:cNvPr>
          <p:cNvSpPr txBox="1"/>
          <p:nvPr/>
        </p:nvSpPr>
        <p:spPr>
          <a:xfrm>
            <a:off x="2592279" y="4838081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GUARANTEED SUPPORT     |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EC06D-3B56-4D55-88F0-B843FE5F2C07}"/>
              </a:ext>
            </a:extLst>
          </p:cNvPr>
          <p:cNvSpPr txBox="1"/>
          <p:nvPr/>
        </p:nvSpPr>
        <p:spPr>
          <a:xfrm>
            <a:off x="6883177" y="4831217"/>
            <a:ext cx="15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SLA,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8AAB-7D50-4411-960D-D2BBA41612F6}"/>
              </a:ext>
            </a:extLst>
          </p:cNvPr>
          <p:cNvSpPr/>
          <p:nvPr/>
        </p:nvSpPr>
        <p:spPr>
          <a:xfrm>
            <a:off x="9679919" y="5299968"/>
            <a:ext cx="2134989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2093F-4792-4CD1-8715-411FD0F8DE9A}"/>
              </a:ext>
            </a:extLst>
          </p:cNvPr>
          <p:cNvSpPr txBox="1"/>
          <p:nvPr/>
        </p:nvSpPr>
        <p:spPr>
          <a:xfrm>
            <a:off x="8778745" y="4666181"/>
            <a:ext cx="884630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Announce </a:t>
            </a:r>
            <a:r>
              <a:rPr lang="en-US" dirty="0"/>
              <a:t>EOL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A6F92-37D1-41D0-9947-20FAB4E11815}"/>
              </a:ext>
            </a:extLst>
          </p:cNvPr>
          <p:cNvSpPr txBox="1"/>
          <p:nvPr/>
        </p:nvSpPr>
        <p:spPr>
          <a:xfrm>
            <a:off x="9713673" y="4839846"/>
            <a:ext cx="206748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EOL Support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E856049-8F6C-485B-BE6B-0D6645E86B5B}"/>
              </a:ext>
            </a:extLst>
          </p:cNvPr>
          <p:cNvSpPr/>
          <p:nvPr/>
        </p:nvSpPr>
        <p:spPr>
          <a:xfrm>
            <a:off x="8824880" y="5926942"/>
            <a:ext cx="566901" cy="2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5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8B069-79AF-46D6-8D16-99024BF2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3" y="0"/>
            <a:ext cx="10215143" cy="3057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B0118-57EB-4C00-A64C-1815D56C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3530394"/>
            <a:ext cx="12192000" cy="1218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FA2FD-665D-425E-AF71-7A6720317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87" y="4748932"/>
            <a:ext cx="12192000" cy="1820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A882F3-E420-4009-AB09-399FFEBA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3057526"/>
            <a:ext cx="4514850" cy="11186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18C86-0567-4906-8FF6-6346AA051A97}"/>
              </a:ext>
            </a:extLst>
          </p:cNvPr>
          <p:cNvCxnSpPr/>
          <p:nvPr/>
        </p:nvCxnSpPr>
        <p:spPr>
          <a:xfrm>
            <a:off x="3595456" y="994299"/>
            <a:ext cx="1669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893DDA-5A40-4B35-8041-B2D69514190E}"/>
              </a:ext>
            </a:extLst>
          </p:cNvPr>
          <p:cNvSpPr txBox="1"/>
          <p:nvPr/>
        </p:nvSpPr>
        <p:spPr>
          <a:xfrm>
            <a:off x="3968319" y="994298"/>
            <a:ext cx="3252878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Owner may not be administrator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678D9-A2FF-473A-B663-D02752AE27E6}"/>
              </a:ext>
            </a:extLst>
          </p:cNvPr>
          <p:cNvSpPr txBox="1"/>
          <p:nvPr/>
        </p:nvSpPr>
        <p:spPr>
          <a:xfrm>
            <a:off x="3193992" y="1805147"/>
            <a:ext cx="499008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Free Trial is basically pay as you go with $200 credit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384D9-5C5A-4718-BE04-1AE3872087AA}"/>
              </a:ext>
            </a:extLst>
          </p:cNvPr>
          <p:cNvSpPr txBox="1"/>
          <p:nvPr/>
        </p:nvSpPr>
        <p:spPr>
          <a:xfrm>
            <a:off x="1613767" y="2682920"/>
            <a:ext cx="6690165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Never a spending limit if you have a CC on file with appropriate credit </a:t>
            </a:r>
          </a:p>
        </p:txBody>
      </p:sp>
    </p:spTree>
    <p:extLst>
      <p:ext uri="{BB962C8B-B14F-4D97-AF65-F5344CB8AC3E}">
        <p14:creationId xmlns:p14="http://schemas.microsoft.com/office/powerpoint/2010/main" val="256108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9DCDE-A81D-40DC-8C56-48AFA93A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" y="0"/>
            <a:ext cx="12043522" cy="3857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0" y="18467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6A36F-B2D7-4997-99F4-65978EBA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8" y="3928037"/>
            <a:ext cx="11572234" cy="2653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D572B6-FCBC-4BAB-866A-E5D700D6EEFA}"/>
              </a:ext>
            </a:extLst>
          </p:cNvPr>
          <p:cNvSpPr txBox="1"/>
          <p:nvPr/>
        </p:nvSpPr>
        <p:spPr>
          <a:xfrm>
            <a:off x="4423500" y="3272550"/>
            <a:ext cx="657340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Identity Protection </a:t>
            </a:r>
            <a:r>
              <a:rPr lang="en-US" sz="1400" b="1" dirty="0"/>
              <a:t> is a tool that allows organizations to accomplish three key tasks: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Automate the detection and remediation of identity-based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Investigate risks using data in the portal.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Export risk detection data to third-party utilities for further analysis.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3288-7917-4693-93F5-220847FCB746}"/>
              </a:ext>
            </a:extLst>
          </p:cNvPr>
          <p:cNvSpPr txBox="1"/>
          <p:nvPr/>
        </p:nvSpPr>
        <p:spPr>
          <a:xfrm>
            <a:off x="4423500" y="4165309"/>
            <a:ext cx="7934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Privileged Identity Management (PIM) </a:t>
            </a:r>
            <a:r>
              <a:rPr lang="en-US" sz="1400" b="1" dirty="0"/>
              <a:t>is a service in Azure Active Directory (Azure AD) that enables you </a:t>
            </a:r>
          </a:p>
          <a:p>
            <a:r>
              <a:rPr lang="en-US" sz="1400" b="1" dirty="0"/>
              <a:t>to manage, control, and monitor access to important resources in your organization. </a:t>
            </a:r>
          </a:p>
          <a:p>
            <a:r>
              <a:rPr lang="en-US" sz="1400" b="1" dirty="0"/>
              <a:t>These resources include resources in Azure AD, Azure, and other Microsoft Online Services </a:t>
            </a:r>
          </a:p>
          <a:p>
            <a:r>
              <a:rPr lang="en-US" sz="1400" b="1" dirty="0"/>
              <a:t>such as Microsoft 365 or Microsoft Intune.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921631-BF5F-40B5-A6E5-8B5170D5C305}"/>
              </a:ext>
            </a:extLst>
          </p:cNvPr>
          <p:cNvCxnSpPr/>
          <p:nvPr/>
        </p:nvCxnSpPr>
        <p:spPr>
          <a:xfrm>
            <a:off x="4600698" y="4579374"/>
            <a:ext cx="4433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27BF2B-2250-473C-BC3B-36E120B3E990}"/>
              </a:ext>
            </a:extLst>
          </p:cNvPr>
          <p:cNvCxnSpPr/>
          <p:nvPr/>
        </p:nvCxnSpPr>
        <p:spPr>
          <a:xfrm>
            <a:off x="4535054" y="3731484"/>
            <a:ext cx="42949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ADB85-97A5-4779-A178-EA787E1D00CF}"/>
              </a:ext>
            </a:extLst>
          </p:cNvPr>
          <p:cNvSpPr txBox="1"/>
          <p:nvPr/>
        </p:nvSpPr>
        <p:spPr>
          <a:xfrm>
            <a:off x="4423500" y="5119416"/>
            <a:ext cx="620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Azure AD Connect is a tool for connecting on premises identity infrastructure to Microsoft Azure AD</a:t>
            </a:r>
            <a:r>
              <a:rPr lang="en-US" sz="1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DCEFC-C5B7-4D50-804E-E1C09A5CB843}"/>
              </a:ext>
            </a:extLst>
          </p:cNvPr>
          <p:cNvSpPr txBox="1"/>
          <p:nvPr/>
        </p:nvSpPr>
        <p:spPr>
          <a:xfrm>
            <a:off x="4423500" y="2266105"/>
            <a:ext cx="750673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Managed Service Identity: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Manage credentials across multiple subscriptions. Credentials that are not even accessible to you.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You can use managed identities to authenticate to any Azure service that supports </a:t>
            </a:r>
          </a:p>
          <a:p>
            <a:r>
              <a:rPr lang="en-US" sz="1400" b="1" dirty="0"/>
              <a:t>         Azure AD authentication including Azure Key Vault.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4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4DCD29-4949-4D32-84E4-D94E619F1E6C}"/>
              </a:ext>
            </a:extLst>
          </p:cNvPr>
          <p:cNvSpPr txBox="1"/>
          <p:nvPr/>
        </p:nvSpPr>
        <p:spPr>
          <a:xfrm>
            <a:off x="212436" y="13854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97226-9C6E-471B-A5ED-65A6E2EB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02" y="138545"/>
            <a:ext cx="6919560" cy="2705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E87A5-27EF-44AE-826E-8840A8B1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7229"/>
            <a:ext cx="12192000" cy="2705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59873-4471-4BB6-9A6A-080D5CEC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675" y="5682563"/>
            <a:ext cx="2532034" cy="978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795C23-8A99-46DB-B6AE-A23F30C2B9A5}"/>
              </a:ext>
            </a:extLst>
          </p:cNvPr>
          <p:cNvSpPr txBox="1"/>
          <p:nvPr/>
        </p:nvSpPr>
        <p:spPr>
          <a:xfrm>
            <a:off x="7874762" y="2306882"/>
            <a:ext cx="411484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Part of Azure Security Center, </a:t>
            </a:r>
            <a:r>
              <a:rPr lang="en-US" sz="1400" b="1" dirty="0" err="1"/>
              <a:t>ie</a:t>
            </a:r>
            <a:r>
              <a:rPr lang="en-US" sz="1400" b="1" dirty="0"/>
              <a:t> force login with MFA</a:t>
            </a:r>
            <a:endParaRPr lang="en-US" sz="1400" b="1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71BB9-912C-4F09-8713-4D7AB6295132}"/>
              </a:ext>
            </a:extLst>
          </p:cNvPr>
          <p:cNvSpPr txBox="1"/>
          <p:nvPr/>
        </p:nvSpPr>
        <p:spPr>
          <a:xfrm>
            <a:off x="7874762" y="2511468"/>
            <a:ext cx="2289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 of Azure Security 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901A-403B-47A0-BB66-24934D148689}"/>
              </a:ext>
            </a:extLst>
          </p:cNvPr>
          <p:cNvSpPr txBox="1"/>
          <p:nvPr/>
        </p:nvSpPr>
        <p:spPr>
          <a:xfrm>
            <a:off x="7798562" y="761946"/>
            <a:ext cx="2289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 of Azure Security Center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B89C9B-4D1F-428A-A01A-4C1898D8F094}"/>
              </a:ext>
            </a:extLst>
          </p:cNvPr>
          <p:cNvSpPr txBox="1"/>
          <p:nvPr/>
        </p:nvSpPr>
        <p:spPr>
          <a:xfrm>
            <a:off x="7798562" y="966532"/>
            <a:ext cx="232884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Part of Azure Security Center</a:t>
            </a:r>
            <a:endParaRPr lang="en-US" sz="1400" b="1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0CF19-A6AC-4D60-B017-E579E44115A5}"/>
              </a:ext>
            </a:extLst>
          </p:cNvPr>
          <p:cNvSpPr txBox="1"/>
          <p:nvPr/>
        </p:nvSpPr>
        <p:spPr>
          <a:xfrm>
            <a:off x="7798562" y="409969"/>
            <a:ext cx="2938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Monitors, but not threats, perf, status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C43E7-8594-4745-BE6D-E5DC0426ED09}"/>
              </a:ext>
            </a:extLst>
          </p:cNvPr>
          <p:cNvSpPr txBox="1"/>
          <p:nvPr/>
        </p:nvSpPr>
        <p:spPr>
          <a:xfrm>
            <a:off x="7887660" y="592397"/>
            <a:ext cx="383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Generic Answer includes Ident Protection and ATP</a:t>
            </a:r>
          </a:p>
        </p:txBody>
      </p:sp>
    </p:spTree>
    <p:extLst>
      <p:ext uri="{BB962C8B-B14F-4D97-AF65-F5344CB8AC3E}">
        <p14:creationId xmlns:p14="http://schemas.microsoft.com/office/powerpoint/2010/main" val="373878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45F1C-5348-403D-A6C9-185B72BD1B20}"/>
              </a:ext>
            </a:extLst>
          </p:cNvPr>
          <p:cNvSpPr txBox="1"/>
          <p:nvPr/>
        </p:nvSpPr>
        <p:spPr>
          <a:xfrm>
            <a:off x="230819" y="14204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045B9-B609-4311-9FC3-1C849749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46" y="142043"/>
            <a:ext cx="6515665" cy="18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F7FEF-F93B-4CAD-8762-A8C7B852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9" y="3177517"/>
            <a:ext cx="11661058" cy="689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6F7B9-8E3A-4696-B7CD-D99BC07D7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200" y="5596926"/>
            <a:ext cx="4050300" cy="1119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812F1-0FD6-449B-B63D-41767B647D31}"/>
              </a:ext>
            </a:extLst>
          </p:cNvPr>
          <p:cNvSpPr txBox="1"/>
          <p:nvPr/>
        </p:nvSpPr>
        <p:spPr>
          <a:xfrm>
            <a:off x="7883371" y="5903650"/>
            <a:ext cx="3861313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Most important thing to Microsoft</a:t>
            </a:r>
          </a:p>
          <a:p>
            <a:r>
              <a:rPr lang="en-US" dirty="0"/>
              <a:t>Their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F0B6A-719A-542A-97AF-154871C0CEC1}"/>
              </a:ext>
            </a:extLst>
          </p:cNvPr>
          <p:cNvSpPr txBox="1"/>
          <p:nvPr/>
        </p:nvSpPr>
        <p:spPr>
          <a:xfrm>
            <a:off x="7369629" y="1578429"/>
            <a:ext cx="4376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Why would we need to reduce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255DB-9E6C-C516-09E0-42F298F142AE}"/>
              </a:ext>
            </a:extLst>
          </p:cNvPr>
          <p:cNvSpPr txBox="1"/>
          <p:nvPr/>
        </p:nvSpPr>
        <p:spPr>
          <a:xfrm>
            <a:off x="7370989" y="708932"/>
            <a:ext cx="4463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Why would we need VPN for a public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34109-F791-1B9D-93F0-B32298E23706}"/>
              </a:ext>
            </a:extLst>
          </p:cNvPr>
          <p:cNvSpPr txBox="1"/>
          <p:nvPr/>
        </p:nvSpPr>
        <p:spPr>
          <a:xfrm>
            <a:off x="7373711" y="1310368"/>
            <a:ext cx="3679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Only pay to get pull it down</a:t>
            </a:r>
          </a:p>
        </p:txBody>
      </p:sp>
    </p:spTree>
    <p:extLst>
      <p:ext uri="{BB962C8B-B14F-4D97-AF65-F5344CB8AC3E}">
        <p14:creationId xmlns:p14="http://schemas.microsoft.com/office/powerpoint/2010/main" val="126959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6472A8-9B1C-497C-9FCA-4852F9734DE7}"/>
              </a:ext>
            </a:extLst>
          </p:cNvPr>
          <p:cNvSpPr txBox="1"/>
          <p:nvPr/>
        </p:nvSpPr>
        <p:spPr>
          <a:xfrm>
            <a:off x="150920" y="7102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864F3-42CE-46A3-9294-CEB3E831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14" y="0"/>
            <a:ext cx="10955816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FF152-711F-417C-9103-928BE1B7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0" y="4069105"/>
            <a:ext cx="6138246" cy="1516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FCEB5F-AF4E-4B12-A57A-BF756C1F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6" y="3587032"/>
            <a:ext cx="5358934" cy="26064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7567D1-B26A-4F4F-BA79-DFDD1C0479B1}"/>
              </a:ext>
            </a:extLst>
          </p:cNvPr>
          <p:cNvSpPr txBox="1"/>
          <p:nvPr/>
        </p:nvSpPr>
        <p:spPr>
          <a:xfrm>
            <a:off x="3720669" y="3138684"/>
            <a:ext cx="2852448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But not for different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BC856-E4C1-4A06-8D5B-65B50A9D23EB}"/>
              </a:ext>
            </a:extLst>
          </p:cNvPr>
          <p:cNvSpPr txBox="1"/>
          <p:nvPr/>
        </p:nvSpPr>
        <p:spPr>
          <a:xfrm>
            <a:off x="4732723" y="2132980"/>
            <a:ext cx="121219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Never Free</a:t>
            </a:r>
          </a:p>
        </p:txBody>
      </p:sp>
    </p:spTree>
    <p:extLst>
      <p:ext uri="{BB962C8B-B14F-4D97-AF65-F5344CB8AC3E}">
        <p14:creationId xmlns:p14="http://schemas.microsoft.com/office/powerpoint/2010/main" val="170106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3D816-2514-4AF3-B124-82CD915C92ED}"/>
              </a:ext>
            </a:extLst>
          </p:cNvPr>
          <p:cNvSpPr txBox="1"/>
          <p:nvPr/>
        </p:nvSpPr>
        <p:spPr>
          <a:xfrm>
            <a:off x="150920" y="7102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F0F4D-F616-4317-BDAF-148E9C2E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2" y="0"/>
            <a:ext cx="8586483" cy="3184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56FF3-1894-4CBE-BA07-6722D2F7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1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1D349-5FD3-4641-8463-3BFECE25DDBF}"/>
              </a:ext>
            </a:extLst>
          </p:cNvPr>
          <p:cNvSpPr txBox="1"/>
          <p:nvPr/>
        </p:nvSpPr>
        <p:spPr>
          <a:xfrm>
            <a:off x="5419725" y="1565345"/>
            <a:ext cx="677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Limits specific application to be passed to/from a specific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9F2BF-68F8-4155-B677-CC24213A6A9F}"/>
              </a:ext>
            </a:extLst>
          </p:cNvPr>
          <p:cNvSpPr txBox="1"/>
          <p:nvPr/>
        </p:nvSpPr>
        <p:spPr>
          <a:xfrm>
            <a:off x="4905375" y="1825507"/>
            <a:ext cx="7377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gateways doesn’t necessary limit anything, only components</a:t>
            </a:r>
          </a:p>
          <a:p>
            <a:r>
              <a:rPr lang="en-US" dirty="0"/>
              <a:t>   on individual VNETs are allowed to certain other elements on that VNET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BA86-B95E-41F0-832F-A19116F9CAE9}"/>
              </a:ext>
            </a:extLst>
          </p:cNvPr>
          <p:cNvSpPr txBox="1"/>
          <p:nvPr/>
        </p:nvSpPr>
        <p:spPr>
          <a:xfrm>
            <a:off x="5283854" y="2370177"/>
            <a:ext cx="661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Just a dedicated private link to the cloud, doesn’t limit public traffic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6C161-1B1A-4CAF-A817-86EEB72C80CE}"/>
              </a:ext>
            </a:extLst>
          </p:cNvPr>
          <p:cNvSpPr txBox="1"/>
          <p:nvPr/>
        </p:nvSpPr>
        <p:spPr>
          <a:xfrm>
            <a:off x="5283854" y="2709749"/>
            <a:ext cx="16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 all traffic</a:t>
            </a:r>
          </a:p>
        </p:txBody>
      </p:sp>
    </p:spTree>
    <p:extLst>
      <p:ext uri="{BB962C8B-B14F-4D97-AF65-F5344CB8AC3E}">
        <p14:creationId xmlns:p14="http://schemas.microsoft.com/office/powerpoint/2010/main" val="104616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C936B-DBF9-4002-AAA1-A2603478FFD0}"/>
              </a:ext>
            </a:extLst>
          </p:cNvPr>
          <p:cNvSpPr txBox="1"/>
          <p:nvPr/>
        </p:nvSpPr>
        <p:spPr>
          <a:xfrm>
            <a:off x="186431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BC531-1FAE-40B8-8687-11210239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1" y="0"/>
            <a:ext cx="10896165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2549B-D373-4651-9FAA-8066F961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" y="3579920"/>
            <a:ext cx="5219521" cy="13664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7B6820-125E-47CB-B723-4F3442FFCA55}"/>
              </a:ext>
            </a:extLst>
          </p:cNvPr>
          <p:cNvCxnSpPr/>
          <p:nvPr/>
        </p:nvCxnSpPr>
        <p:spPr>
          <a:xfrm>
            <a:off x="5305425" y="1009650"/>
            <a:ext cx="3333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1FC74D-43D1-4D56-A1E7-6AC1E9F33496}"/>
              </a:ext>
            </a:extLst>
          </p:cNvPr>
          <p:cNvCxnSpPr/>
          <p:nvPr/>
        </p:nvCxnSpPr>
        <p:spPr>
          <a:xfrm>
            <a:off x="5271307" y="1641445"/>
            <a:ext cx="3333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C937DA-11DA-4883-AD7B-54A027607DB2}"/>
              </a:ext>
            </a:extLst>
          </p:cNvPr>
          <p:cNvCxnSpPr/>
          <p:nvPr/>
        </p:nvCxnSpPr>
        <p:spPr>
          <a:xfrm>
            <a:off x="5153025" y="2387169"/>
            <a:ext cx="3333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99F6CA-E09B-4E83-B12D-2CC071847CEE}"/>
              </a:ext>
            </a:extLst>
          </p:cNvPr>
          <p:cNvCxnSpPr/>
          <p:nvPr/>
        </p:nvCxnSpPr>
        <p:spPr>
          <a:xfrm>
            <a:off x="6096000" y="3045041"/>
            <a:ext cx="16897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4FD7C-B67E-46E6-BFAB-2A9440B1F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" y="4979773"/>
            <a:ext cx="12192000" cy="1878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1657D-9896-4AE2-8170-7D3AAA845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64" y="3579920"/>
            <a:ext cx="5113463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0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D972E-4966-4AB6-B2BC-7FB6A85C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94" y="681787"/>
            <a:ext cx="9622098" cy="3271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86EE51-10D2-4267-B0D3-160918555A80}"/>
              </a:ext>
            </a:extLst>
          </p:cNvPr>
          <p:cNvSpPr txBox="1"/>
          <p:nvPr/>
        </p:nvSpPr>
        <p:spPr>
          <a:xfrm>
            <a:off x="238125" y="16192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E4CDFE-6622-46A1-9DCD-37E2214F2C5F}"/>
              </a:ext>
            </a:extLst>
          </p:cNvPr>
          <p:cNvCxnSpPr>
            <a:cxnSpLocks/>
          </p:cNvCxnSpPr>
          <p:nvPr/>
        </p:nvCxnSpPr>
        <p:spPr>
          <a:xfrm>
            <a:off x="4811697" y="952500"/>
            <a:ext cx="1693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507F6F-F7A5-4AD8-B37A-20C65657477F}"/>
              </a:ext>
            </a:extLst>
          </p:cNvPr>
          <p:cNvSpPr txBox="1"/>
          <p:nvPr/>
        </p:nvSpPr>
        <p:spPr>
          <a:xfrm>
            <a:off x="7554897" y="3266983"/>
            <a:ext cx="3924729" cy="92333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 you can use </a:t>
            </a:r>
            <a:r>
              <a:rPr lang="en-US" dirty="0" err="1"/>
              <a:t>PowerBI</a:t>
            </a:r>
            <a:r>
              <a:rPr lang="en-US" dirty="0"/>
              <a:t> with any DB</a:t>
            </a:r>
          </a:p>
          <a:p>
            <a:r>
              <a:rPr lang="en-US" dirty="0"/>
              <a:t>But only </a:t>
            </a:r>
            <a:r>
              <a:rPr lang="en-US" dirty="0" err="1"/>
              <a:t>DataLakes</a:t>
            </a:r>
            <a:r>
              <a:rPr lang="en-US" dirty="0"/>
              <a:t> and Warehouses are</a:t>
            </a:r>
          </a:p>
          <a:p>
            <a:r>
              <a:rPr lang="en-US" dirty="0"/>
              <a:t>Accessed infrequently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FC5310-4838-4956-B0F5-0146D267CE7A}"/>
              </a:ext>
            </a:extLst>
          </p:cNvPr>
          <p:cNvCxnSpPr/>
          <p:nvPr/>
        </p:nvCxnSpPr>
        <p:spPr>
          <a:xfrm>
            <a:off x="6915705" y="952500"/>
            <a:ext cx="816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37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11783-10FA-4831-846A-AA11C001B48A}"/>
              </a:ext>
            </a:extLst>
          </p:cNvPr>
          <p:cNvSpPr txBox="1"/>
          <p:nvPr/>
        </p:nvSpPr>
        <p:spPr>
          <a:xfrm>
            <a:off x="159798" y="16867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FE48C-39ED-4DD2-89C3-34174C31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3" y="42816"/>
            <a:ext cx="11185867" cy="795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12E15-E4EC-4DFC-A14F-94D61D993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6" y="953471"/>
            <a:ext cx="11911548" cy="1569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4147E2-3AB8-467C-A2E1-86A507EC1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98" y="2833521"/>
            <a:ext cx="7231787" cy="938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3C4B83-8321-4744-8780-C98506DB4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25" y="3800581"/>
            <a:ext cx="11778101" cy="221921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87434C-95FF-4186-B4D1-BD51047E3240}"/>
              </a:ext>
            </a:extLst>
          </p:cNvPr>
          <p:cNvCxnSpPr/>
          <p:nvPr/>
        </p:nvCxnSpPr>
        <p:spPr>
          <a:xfrm flipH="1">
            <a:off x="4092606" y="3506680"/>
            <a:ext cx="88777" cy="293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7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CDB1E-0443-4404-9703-DF852B062171}"/>
              </a:ext>
            </a:extLst>
          </p:cNvPr>
          <p:cNvSpPr txBox="1"/>
          <p:nvPr/>
        </p:nvSpPr>
        <p:spPr>
          <a:xfrm>
            <a:off x="97655" y="7102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0962A-320D-4274-A2D4-E2825B44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" y="440353"/>
            <a:ext cx="12004971" cy="5588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21627-FEFB-4F1C-85D2-8E047E97061F}"/>
              </a:ext>
            </a:extLst>
          </p:cNvPr>
          <p:cNvCxnSpPr>
            <a:cxnSpLocks/>
          </p:cNvCxnSpPr>
          <p:nvPr/>
        </p:nvCxnSpPr>
        <p:spPr>
          <a:xfrm>
            <a:off x="2628900" y="2038350"/>
            <a:ext cx="48105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8C2A9-28A4-473C-BE49-743C43E99135}"/>
              </a:ext>
            </a:extLst>
          </p:cNvPr>
          <p:cNvCxnSpPr/>
          <p:nvPr/>
        </p:nvCxnSpPr>
        <p:spPr>
          <a:xfrm>
            <a:off x="195309" y="4731798"/>
            <a:ext cx="31782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FDAB8E-7055-4430-BF06-DE4C424AB7F3}"/>
              </a:ext>
            </a:extLst>
          </p:cNvPr>
          <p:cNvCxnSpPr/>
          <p:nvPr/>
        </p:nvCxnSpPr>
        <p:spPr>
          <a:xfrm>
            <a:off x="7316680" y="4731798"/>
            <a:ext cx="31782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D24224-4648-4842-92C0-5ACBB6A550C4}"/>
              </a:ext>
            </a:extLst>
          </p:cNvPr>
          <p:cNvCxnSpPr/>
          <p:nvPr/>
        </p:nvCxnSpPr>
        <p:spPr>
          <a:xfrm>
            <a:off x="671851" y="2038350"/>
            <a:ext cx="1449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F623B1-E518-4581-8A14-69DAF423092D}"/>
              </a:ext>
            </a:extLst>
          </p:cNvPr>
          <p:cNvSpPr txBox="1"/>
          <p:nvPr/>
        </p:nvSpPr>
        <p:spPr>
          <a:xfrm>
            <a:off x="8905783" y="505510"/>
            <a:ext cx="2948436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 this is an </a:t>
            </a:r>
          </a:p>
          <a:p>
            <a:r>
              <a:rPr lang="en-US" dirty="0"/>
              <a:t>Important concept to MSFT</a:t>
            </a:r>
          </a:p>
          <a:p>
            <a:r>
              <a:rPr lang="en-US" dirty="0"/>
              <a:t>Look:  what are they asking</a:t>
            </a:r>
          </a:p>
          <a:p>
            <a:r>
              <a:rPr lang="en-US" dirty="0"/>
              <a:t>PS or </a:t>
            </a:r>
            <a:r>
              <a:rPr lang="en-US" dirty="0" err="1"/>
              <a:t>CloudShell</a:t>
            </a:r>
            <a:r>
              <a:rPr lang="en-US" dirty="0"/>
              <a:t>, both are CLI</a:t>
            </a:r>
          </a:p>
        </p:txBody>
      </p:sp>
    </p:spTree>
    <p:extLst>
      <p:ext uri="{BB962C8B-B14F-4D97-AF65-F5344CB8AC3E}">
        <p14:creationId xmlns:p14="http://schemas.microsoft.com/office/powerpoint/2010/main" val="68697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F9816-F278-43E5-9D71-ED098EF1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6" y="78013"/>
            <a:ext cx="11224588" cy="2646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AFEAE-2671-483B-94AF-73F0B1D48385}"/>
              </a:ext>
            </a:extLst>
          </p:cNvPr>
          <p:cNvSpPr txBox="1"/>
          <p:nvPr/>
        </p:nvSpPr>
        <p:spPr>
          <a:xfrm>
            <a:off x="133350" y="2286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DE561-B86B-4A19-BB7B-39E2EF8C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720349"/>
            <a:ext cx="5712849" cy="1945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55DA1C-A13E-4932-A4A6-9CAA7A31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6180"/>
            <a:ext cx="12192000" cy="21918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B43819-86F8-4AFD-8F80-3B35024DDA17}"/>
              </a:ext>
            </a:extLst>
          </p:cNvPr>
          <p:cNvCxnSpPr>
            <a:cxnSpLocks/>
          </p:cNvCxnSpPr>
          <p:nvPr/>
        </p:nvCxnSpPr>
        <p:spPr>
          <a:xfrm>
            <a:off x="8202967" y="838200"/>
            <a:ext cx="3131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9103ED-2502-4E4E-BC38-9BB3E3CCEB29}"/>
              </a:ext>
            </a:extLst>
          </p:cNvPr>
          <p:cNvCxnSpPr>
            <a:cxnSpLocks/>
          </p:cNvCxnSpPr>
          <p:nvPr/>
        </p:nvCxnSpPr>
        <p:spPr>
          <a:xfrm>
            <a:off x="8194089" y="1296140"/>
            <a:ext cx="807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06D5EF-A0A4-4FDA-9D86-C166D64C1706}"/>
              </a:ext>
            </a:extLst>
          </p:cNvPr>
          <p:cNvCxnSpPr>
            <a:cxnSpLocks/>
          </p:cNvCxnSpPr>
          <p:nvPr/>
        </p:nvCxnSpPr>
        <p:spPr>
          <a:xfrm>
            <a:off x="10635449" y="1988598"/>
            <a:ext cx="834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DE627E-88FC-4431-8480-E28F821DD419}"/>
              </a:ext>
            </a:extLst>
          </p:cNvPr>
          <p:cNvCxnSpPr>
            <a:cxnSpLocks/>
          </p:cNvCxnSpPr>
          <p:nvPr/>
        </p:nvCxnSpPr>
        <p:spPr>
          <a:xfrm>
            <a:off x="9676660" y="2530136"/>
            <a:ext cx="1473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35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646B3B-F56B-49B2-8A8E-F3F1FF8AB72C}"/>
              </a:ext>
            </a:extLst>
          </p:cNvPr>
          <p:cNvSpPr txBox="1"/>
          <p:nvPr/>
        </p:nvSpPr>
        <p:spPr>
          <a:xfrm>
            <a:off x="221942" y="15979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8333E-9DC5-405F-B1AE-B999CAC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8" y="0"/>
            <a:ext cx="11283378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F106A-7C12-47CE-AE6F-8869E76F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4" y="5706221"/>
            <a:ext cx="6460229" cy="115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5B30B6-92C8-4C3C-AF85-9A7B80AB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7" y="2579296"/>
            <a:ext cx="11885148" cy="20403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82D532-C376-4B92-B240-CDFB92BBF0BD}"/>
              </a:ext>
            </a:extLst>
          </p:cNvPr>
          <p:cNvCxnSpPr/>
          <p:nvPr/>
        </p:nvCxnSpPr>
        <p:spPr>
          <a:xfrm>
            <a:off x="1504950" y="4048125"/>
            <a:ext cx="3076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5710E0-6EBB-4E73-9FEC-B5693D632C04}"/>
              </a:ext>
            </a:extLst>
          </p:cNvPr>
          <p:cNvSpPr txBox="1"/>
          <p:nvPr/>
        </p:nvSpPr>
        <p:spPr>
          <a:xfrm>
            <a:off x="4243861" y="763480"/>
            <a:ext cx="580030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Azure Free is Pay-As-You-Go with $200 credit w/ expire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E483A-057C-45BF-8726-B550BB19330A}"/>
              </a:ext>
            </a:extLst>
          </p:cNvPr>
          <p:cNvSpPr txBox="1"/>
          <p:nvPr/>
        </p:nvSpPr>
        <p:spPr>
          <a:xfrm>
            <a:off x="4147686" y="1491444"/>
            <a:ext cx="209082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Yes, if not converted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4B1DC-22AD-4D0D-A097-503F9BC32A17}"/>
              </a:ext>
            </a:extLst>
          </p:cNvPr>
          <p:cNvSpPr txBox="1"/>
          <p:nvPr/>
        </p:nvSpPr>
        <p:spPr>
          <a:xfrm>
            <a:off x="4846606" y="3726276"/>
            <a:ext cx="309789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No, 1 account only per account</a:t>
            </a:r>
          </a:p>
        </p:txBody>
      </p:sp>
    </p:spTree>
    <p:extLst>
      <p:ext uri="{BB962C8B-B14F-4D97-AF65-F5344CB8AC3E}">
        <p14:creationId xmlns:p14="http://schemas.microsoft.com/office/powerpoint/2010/main" val="320974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04935-277E-4E73-9C3C-488D9151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92" y="0"/>
            <a:ext cx="7989708" cy="341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E6947-17AD-40CE-9166-2756885CB871}"/>
              </a:ext>
            </a:extLst>
          </p:cNvPr>
          <p:cNvSpPr txBox="1"/>
          <p:nvPr/>
        </p:nvSpPr>
        <p:spPr>
          <a:xfrm>
            <a:off x="247650" y="1524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DD514-E657-4E3B-8204-233C68D8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" y="3515251"/>
            <a:ext cx="11976611" cy="29141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D76ED5-F6C3-43AD-AA2B-E5C51BC0166D}"/>
              </a:ext>
            </a:extLst>
          </p:cNvPr>
          <p:cNvCxnSpPr/>
          <p:nvPr/>
        </p:nvCxnSpPr>
        <p:spPr>
          <a:xfrm>
            <a:off x="4437355" y="450710"/>
            <a:ext cx="1400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48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6C610-F402-493C-B38F-DEDBEF6470C1}"/>
              </a:ext>
            </a:extLst>
          </p:cNvPr>
          <p:cNvSpPr txBox="1"/>
          <p:nvPr/>
        </p:nvSpPr>
        <p:spPr>
          <a:xfrm>
            <a:off x="186431" y="18643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87803-8E65-4C03-A1B5-FA3B87D4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26" y="0"/>
            <a:ext cx="9976465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C4519-1948-4E98-B41F-02FA9C87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667"/>
            <a:ext cx="12192000" cy="3122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9C5BCF-1C11-43FE-A687-33EDCDA3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382" y="5168488"/>
            <a:ext cx="4946297" cy="1441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7E9C7-0246-4418-85E4-838505361322}"/>
              </a:ext>
            </a:extLst>
          </p:cNvPr>
          <p:cNvSpPr txBox="1"/>
          <p:nvPr/>
        </p:nvSpPr>
        <p:spPr>
          <a:xfrm>
            <a:off x="106531" y="1941296"/>
            <a:ext cx="56681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IaaS/PaaS </a:t>
            </a:r>
            <a:r>
              <a:rPr lang="en-US" dirty="0" err="1"/>
              <a:t>bc</a:t>
            </a:r>
            <a:r>
              <a:rPr lang="en-US" dirty="0"/>
              <a:t> you are installing/controlling more than SW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66DD4-552B-4AC5-92F0-564DA7FFEE27}"/>
              </a:ext>
            </a:extLst>
          </p:cNvPr>
          <p:cNvSpPr txBox="1"/>
          <p:nvPr/>
        </p:nvSpPr>
        <p:spPr>
          <a:xfrm>
            <a:off x="541537" y="1553663"/>
            <a:ext cx="494654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PaaS/IaaS  </a:t>
            </a:r>
            <a:r>
              <a:rPr lang="en-US" dirty="0" err="1"/>
              <a:t>bc</a:t>
            </a:r>
            <a:r>
              <a:rPr lang="en-US" dirty="0"/>
              <a:t> you are controlling more than config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646EF-101C-4217-A861-3C99D209B49C}"/>
              </a:ext>
            </a:extLst>
          </p:cNvPr>
          <p:cNvSpPr txBox="1"/>
          <p:nvPr/>
        </p:nvSpPr>
        <p:spPr>
          <a:xfrm>
            <a:off x="498628" y="1120136"/>
            <a:ext cx="48407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PaaS/IaaS </a:t>
            </a:r>
            <a:r>
              <a:rPr lang="en-US" dirty="0" err="1"/>
              <a:t>bc</a:t>
            </a:r>
            <a:r>
              <a:rPr lang="en-US" dirty="0"/>
              <a:t> you are controlling more than config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27C0B-90A5-4934-BE1C-36F75CB5E299}"/>
              </a:ext>
            </a:extLst>
          </p:cNvPr>
          <p:cNvSpPr txBox="1"/>
          <p:nvPr/>
        </p:nvSpPr>
        <p:spPr>
          <a:xfrm>
            <a:off x="106531" y="2374823"/>
            <a:ext cx="563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SaaS </a:t>
            </a:r>
            <a:r>
              <a:rPr lang="en-US" dirty="0" err="1"/>
              <a:t>bc</a:t>
            </a:r>
            <a:r>
              <a:rPr lang="en-US" dirty="0"/>
              <a:t> all you are doing is configuring what SaaS give you</a:t>
            </a:r>
          </a:p>
        </p:txBody>
      </p:sp>
    </p:spTree>
    <p:extLst>
      <p:ext uri="{BB962C8B-B14F-4D97-AF65-F5344CB8AC3E}">
        <p14:creationId xmlns:p14="http://schemas.microsoft.com/office/powerpoint/2010/main" val="267822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E76-26B6-4EAA-BDDF-1A07132D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KEY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7A8D-5DF4-433A-8B46-215D2918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4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5577E5E-0B5F-4752-B6C4-A6AA190C2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5" y="0"/>
            <a:ext cx="11731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F3D56-A401-419F-9606-2CF44096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81" y="485775"/>
            <a:ext cx="11264628" cy="51113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3283E-353A-4D16-B754-7F43F302FD30}"/>
              </a:ext>
            </a:extLst>
          </p:cNvPr>
          <p:cNvCxnSpPr/>
          <p:nvPr/>
        </p:nvCxnSpPr>
        <p:spPr>
          <a:xfrm>
            <a:off x="2933700" y="3429000"/>
            <a:ext cx="58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FE0C6C-935D-41C3-837F-5480DB97337D}"/>
              </a:ext>
            </a:extLst>
          </p:cNvPr>
          <p:cNvCxnSpPr/>
          <p:nvPr/>
        </p:nvCxnSpPr>
        <p:spPr>
          <a:xfrm>
            <a:off x="2933700" y="2956264"/>
            <a:ext cx="58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D9C859-FBE3-449E-903B-A1D52ACE3AA7}"/>
              </a:ext>
            </a:extLst>
          </p:cNvPr>
          <p:cNvCxnSpPr/>
          <p:nvPr/>
        </p:nvCxnSpPr>
        <p:spPr>
          <a:xfrm>
            <a:off x="5619565" y="1535837"/>
            <a:ext cx="9055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DC5276-9293-43DF-AF53-6E2FD5202287}"/>
              </a:ext>
            </a:extLst>
          </p:cNvPr>
          <p:cNvSpPr txBox="1"/>
          <p:nvPr/>
        </p:nvSpPr>
        <p:spPr>
          <a:xfrm>
            <a:off x="3746376" y="5690587"/>
            <a:ext cx="182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  <a:p>
            <a:r>
              <a:rPr lang="en-US" dirty="0"/>
              <a:t>Hard Drive/Space</a:t>
            </a:r>
          </a:p>
          <a:p>
            <a:r>
              <a:rPr lang="en-US" dirty="0"/>
              <a:t>DBMS (you install</a:t>
            </a:r>
          </a:p>
          <a:p>
            <a:r>
              <a:rPr lang="en-US" dirty="0"/>
              <a:t>And configure)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9587B-D73D-4C54-BA2B-407822942A4B}"/>
              </a:ext>
            </a:extLst>
          </p:cNvPr>
          <p:cNvSpPr txBox="1"/>
          <p:nvPr/>
        </p:nvSpPr>
        <p:spPr>
          <a:xfrm>
            <a:off x="6525087" y="5690587"/>
            <a:ext cx="1935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Cosmos DB,</a:t>
            </a:r>
            <a:br>
              <a:rPr lang="en-US" dirty="0"/>
            </a:br>
            <a:r>
              <a:rPr lang="en-US" dirty="0"/>
              <a:t>App Service, CDN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ABC3-BEDD-4B06-B3C2-D5D02F30D6CB}"/>
              </a:ext>
            </a:extLst>
          </p:cNvPr>
          <p:cNvSpPr txBox="1"/>
          <p:nvPr/>
        </p:nvSpPr>
        <p:spPr>
          <a:xfrm>
            <a:off x="9349665" y="5690587"/>
            <a:ext cx="206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  <a:p>
            <a:r>
              <a:rPr lang="en-US" dirty="0"/>
              <a:t>Office (Web)</a:t>
            </a:r>
          </a:p>
          <a:p>
            <a:r>
              <a:rPr lang="en-US" dirty="0"/>
              <a:t>www.Amazon.com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58A84-DB92-4C39-9935-456BE89E4DA4}"/>
              </a:ext>
            </a:extLst>
          </p:cNvPr>
          <p:cNvSpPr txBox="1"/>
          <p:nvPr/>
        </p:nvSpPr>
        <p:spPr>
          <a:xfrm>
            <a:off x="3620796" y="28714"/>
            <a:ext cx="208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 Influence</a:t>
            </a:r>
          </a:p>
          <a:p>
            <a:r>
              <a:rPr lang="en-US" dirty="0"/>
              <a:t>Over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A205A-FCF7-45D7-BA58-8F61BEC8AB3A}"/>
              </a:ext>
            </a:extLst>
          </p:cNvPr>
          <p:cNvSpPr txBox="1"/>
          <p:nvPr/>
        </p:nvSpPr>
        <p:spPr>
          <a:xfrm>
            <a:off x="6490765" y="-43348"/>
            <a:ext cx="194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Influence</a:t>
            </a:r>
          </a:p>
          <a:p>
            <a:r>
              <a:rPr lang="en-US" dirty="0"/>
              <a:t>Over Environment</a:t>
            </a:r>
          </a:p>
          <a:p>
            <a:r>
              <a:rPr lang="en-US" dirty="0"/>
              <a:t>(Scaling, Location)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D7878-E371-4307-8A01-1531B1A6997C}"/>
              </a:ext>
            </a:extLst>
          </p:cNvPr>
          <p:cNvSpPr txBox="1"/>
          <p:nvPr/>
        </p:nvSpPr>
        <p:spPr>
          <a:xfrm>
            <a:off x="9088985" y="-65921"/>
            <a:ext cx="189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Influence</a:t>
            </a:r>
          </a:p>
          <a:p>
            <a:r>
              <a:rPr lang="en-US" dirty="0"/>
              <a:t>Over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BB48A-964B-4E3A-AE26-BB07C9568858}"/>
              </a:ext>
            </a:extLst>
          </p:cNvPr>
          <p:cNvSpPr txBox="1"/>
          <p:nvPr/>
        </p:nvSpPr>
        <p:spPr>
          <a:xfrm>
            <a:off x="2843264" y="2646472"/>
            <a:ext cx="52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C0629F-38A9-49D2-93E5-DF42035B1018}"/>
              </a:ext>
            </a:extLst>
          </p:cNvPr>
          <p:cNvSpPr txBox="1"/>
          <p:nvPr/>
        </p:nvSpPr>
        <p:spPr>
          <a:xfrm>
            <a:off x="5619565" y="1260922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FB8D9-E3CA-4C9C-9FE7-C9D6D3C5BA42}"/>
              </a:ext>
            </a:extLst>
          </p:cNvPr>
          <p:cNvSpPr txBox="1"/>
          <p:nvPr/>
        </p:nvSpPr>
        <p:spPr>
          <a:xfrm>
            <a:off x="5134456" y="27715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F9D0D-8F0B-4044-9624-3AF92B5DDEAD}"/>
              </a:ext>
            </a:extLst>
          </p:cNvPr>
          <p:cNvSpPr txBox="1"/>
          <p:nvPr/>
        </p:nvSpPr>
        <p:spPr>
          <a:xfrm>
            <a:off x="124288" y="5632589"/>
            <a:ext cx="2609432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Server vs Serverless</a:t>
            </a:r>
          </a:p>
          <a:p>
            <a:r>
              <a:rPr lang="en-US" dirty="0"/>
              <a:t>  -totally stateless </a:t>
            </a:r>
          </a:p>
          <a:p>
            <a:r>
              <a:rPr lang="en-US" dirty="0"/>
              <a:t>  -deployed on demand</a:t>
            </a:r>
          </a:p>
          <a:p>
            <a:r>
              <a:rPr lang="en-US" dirty="0"/>
              <a:t>  -typically small footprint</a:t>
            </a:r>
          </a:p>
        </p:txBody>
      </p:sp>
    </p:spTree>
    <p:extLst>
      <p:ext uri="{BB962C8B-B14F-4D97-AF65-F5344CB8AC3E}">
        <p14:creationId xmlns:p14="http://schemas.microsoft.com/office/powerpoint/2010/main" val="392339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831C-2192-47D7-ACC4-ADB4B448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0E65-2DDF-483F-82C9-5E3F1128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Link from your facility to Microsoft Cloud</a:t>
            </a:r>
          </a:p>
          <a:p>
            <a:pPr lvl="1"/>
            <a:r>
              <a:rPr lang="en-US" dirty="0"/>
              <a:t>Often implemented as MPLS circuit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5B7580-F75E-4E0A-86F8-FE05075A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3" y="2771774"/>
            <a:ext cx="7213758" cy="398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FD9BB-ED84-4545-A5A7-5C4212B8CB32}"/>
              </a:ext>
            </a:extLst>
          </p:cNvPr>
          <p:cNvSpPr txBox="1"/>
          <p:nvPr/>
        </p:nvSpPr>
        <p:spPr>
          <a:xfrm>
            <a:off x="3178658" y="351472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Japan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EC618-696E-4360-BCF8-9D21205976EF}"/>
              </a:ext>
            </a:extLst>
          </p:cNvPr>
          <p:cNvSpPr txBox="1"/>
          <p:nvPr/>
        </p:nvSpPr>
        <p:spPr>
          <a:xfrm>
            <a:off x="1683233" y="3699391"/>
            <a:ext cx="8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A6FF6-2E16-46FE-9758-2982BF50183C}"/>
              </a:ext>
            </a:extLst>
          </p:cNvPr>
          <p:cNvSpPr txBox="1"/>
          <p:nvPr/>
        </p:nvSpPr>
        <p:spPr>
          <a:xfrm>
            <a:off x="3379814" y="444234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23B53-4E3E-4D8A-B431-2D14B4990207}"/>
              </a:ext>
            </a:extLst>
          </p:cNvPr>
          <p:cNvSpPr txBox="1"/>
          <p:nvPr/>
        </p:nvSpPr>
        <p:spPr>
          <a:xfrm>
            <a:off x="5654708" y="4837352"/>
            <a:ext cx="63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757B3-F59B-41FB-8B0E-078276B759AF}"/>
              </a:ext>
            </a:extLst>
          </p:cNvPr>
          <p:cNvSpPr txBox="1"/>
          <p:nvPr/>
        </p:nvSpPr>
        <p:spPr>
          <a:xfrm>
            <a:off x="1854683" y="50486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1B3C7-C129-48F3-BD5D-8154FF2FD5BE}"/>
              </a:ext>
            </a:extLst>
          </p:cNvPr>
          <p:cNvSpPr txBox="1"/>
          <p:nvPr/>
        </p:nvSpPr>
        <p:spPr>
          <a:xfrm>
            <a:off x="1121413" y="4996340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22DB1-EBEE-4806-8751-93B45E706312}"/>
              </a:ext>
            </a:extLst>
          </p:cNvPr>
          <p:cNvSpPr txBox="1"/>
          <p:nvPr/>
        </p:nvSpPr>
        <p:spPr>
          <a:xfrm>
            <a:off x="4726394" y="3788053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Hamburg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77EB4-18CF-4808-A3AF-AC5ADFACFA9D}"/>
              </a:ext>
            </a:extLst>
          </p:cNvPr>
          <p:cNvSpPr txBox="1"/>
          <p:nvPr/>
        </p:nvSpPr>
        <p:spPr>
          <a:xfrm>
            <a:off x="3747062" y="5554625"/>
            <a:ext cx="89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8112B-2F09-49A7-95F1-AF46224812A3}"/>
              </a:ext>
            </a:extLst>
          </p:cNvPr>
          <p:cNvSpPr txBox="1"/>
          <p:nvPr/>
        </p:nvSpPr>
        <p:spPr>
          <a:xfrm>
            <a:off x="5881758" y="379599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London 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013B17E-4DED-4232-9227-0AF8DA19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4" y="3520332"/>
            <a:ext cx="4375602" cy="2222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478DF2-1424-4138-BF85-255271D4A46E}"/>
              </a:ext>
            </a:extLst>
          </p:cNvPr>
          <p:cNvSpPr txBox="1"/>
          <p:nvPr/>
        </p:nvSpPr>
        <p:spPr>
          <a:xfrm>
            <a:off x="3369041" y="286625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EB54F-72EA-4E26-86C3-A682AE0D0BD9}"/>
              </a:ext>
            </a:extLst>
          </p:cNvPr>
          <p:cNvSpPr txBox="1"/>
          <p:nvPr/>
        </p:nvSpPr>
        <p:spPr>
          <a:xfrm>
            <a:off x="9157868" y="3050917"/>
            <a:ext cx="162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EXPRESSROUTE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3234A-89A7-47A2-92EB-A4AAA1AFFB28}"/>
              </a:ext>
            </a:extLst>
          </p:cNvPr>
          <p:cNvSpPr txBox="1"/>
          <p:nvPr/>
        </p:nvSpPr>
        <p:spPr>
          <a:xfrm>
            <a:off x="9472935" y="408452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MPLS</a:t>
            </a:r>
          </a:p>
        </p:txBody>
      </p:sp>
    </p:spTree>
    <p:extLst>
      <p:ext uri="{BB962C8B-B14F-4D97-AF65-F5344CB8AC3E}">
        <p14:creationId xmlns:p14="http://schemas.microsoft.com/office/powerpoint/2010/main" val="228867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78FAA-3DBF-4927-8AEC-C7800AA8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769"/>
            <a:ext cx="12192000" cy="3517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308159-1EDA-45BA-8FDA-5A289F23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51" y="0"/>
            <a:ext cx="9622098" cy="32710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9B2F91-EBD0-4FF4-BFF4-09593B5F96D2}"/>
              </a:ext>
            </a:extLst>
          </p:cNvPr>
          <p:cNvCxnSpPr>
            <a:cxnSpLocks/>
          </p:cNvCxnSpPr>
          <p:nvPr/>
        </p:nvCxnSpPr>
        <p:spPr>
          <a:xfrm flipH="1">
            <a:off x="4125804" y="1819275"/>
            <a:ext cx="149542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95087A-243E-41D3-B1D4-D81A0EEC2411}"/>
              </a:ext>
            </a:extLst>
          </p:cNvPr>
          <p:cNvCxnSpPr/>
          <p:nvPr/>
        </p:nvCxnSpPr>
        <p:spPr>
          <a:xfrm flipH="1">
            <a:off x="4187948" y="2495458"/>
            <a:ext cx="149542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7D92A3-0BD1-4807-B722-66261B5F1061}"/>
              </a:ext>
            </a:extLst>
          </p:cNvPr>
          <p:cNvSpPr txBox="1"/>
          <p:nvPr/>
        </p:nvSpPr>
        <p:spPr>
          <a:xfrm>
            <a:off x="7395099" y="1633491"/>
            <a:ext cx="4258666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Accessed for query less frequently</a:t>
            </a:r>
          </a:p>
          <a:p>
            <a:r>
              <a:rPr lang="en-US" dirty="0"/>
              <a:t>Reason for products like Snowflake</a:t>
            </a:r>
          </a:p>
          <a:p>
            <a:r>
              <a:rPr lang="en-US" dirty="0"/>
              <a:t>Which can load/cache index points to make</a:t>
            </a:r>
          </a:p>
          <a:p>
            <a:r>
              <a:rPr lang="en-US" dirty="0"/>
              <a:t>Retrieval more workable</a:t>
            </a:r>
          </a:p>
        </p:txBody>
      </p:sp>
    </p:spTree>
    <p:extLst>
      <p:ext uri="{BB962C8B-B14F-4D97-AF65-F5344CB8AC3E}">
        <p14:creationId xmlns:p14="http://schemas.microsoft.com/office/powerpoint/2010/main" val="3358181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A6BB9-2BC2-4B43-B038-6E0EB864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" y="466725"/>
            <a:ext cx="11867025" cy="592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D3CD9-06D0-4D3C-9728-DBD0E69CE7EA}"/>
              </a:ext>
            </a:extLst>
          </p:cNvPr>
          <p:cNvSpPr txBox="1"/>
          <p:nvPr/>
        </p:nvSpPr>
        <p:spPr>
          <a:xfrm>
            <a:off x="4767309" y="97393"/>
            <a:ext cx="36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Types of Azure Storage</a:t>
            </a:r>
          </a:p>
        </p:txBody>
      </p:sp>
    </p:spTree>
    <p:extLst>
      <p:ext uri="{BB962C8B-B14F-4D97-AF65-F5344CB8AC3E}">
        <p14:creationId xmlns:p14="http://schemas.microsoft.com/office/powerpoint/2010/main" val="358651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841E348-CE2E-4158-871F-ACA111FA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8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59C83-A879-4FAD-92EB-CF079EE6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72" y="83878"/>
            <a:ext cx="11211056" cy="66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12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0875340A-F6F8-405A-9058-6A70B339C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5" y="0"/>
            <a:ext cx="8298996" cy="2622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05C44-6312-4458-A4C1-B6888EE5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32" y="2545303"/>
            <a:ext cx="521890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4DF90B-CB0B-411A-A3A0-14C7785CD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913A7-D0B7-463E-9157-89CD4CAF1079}"/>
              </a:ext>
            </a:extLst>
          </p:cNvPr>
          <p:cNvSpPr txBox="1"/>
          <p:nvPr/>
        </p:nvSpPr>
        <p:spPr>
          <a:xfrm>
            <a:off x="301841" y="3429000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Locally redundant storage 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A3E7-244B-4677-80CA-F1D5AFE78031}"/>
              </a:ext>
            </a:extLst>
          </p:cNvPr>
          <p:cNvSpPr txBox="1"/>
          <p:nvPr/>
        </p:nvSpPr>
        <p:spPr>
          <a:xfrm>
            <a:off x="2594933" y="3428999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A786-F8DD-4095-8C22-F94854413835}"/>
              </a:ext>
            </a:extLst>
          </p:cNvPr>
          <p:cNvSpPr txBox="1"/>
          <p:nvPr/>
        </p:nvSpPr>
        <p:spPr>
          <a:xfrm>
            <a:off x="5938375" y="3428998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2DDA-93D7-470C-9ADD-461F756CBD97}"/>
              </a:ext>
            </a:extLst>
          </p:cNvPr>
          <p:cNvSpPr txBox="1"/>
          <p:nvPr/>
        </p:nvSpPr>
        <p:spPr>
          <a:xfrm>
            <a:off x="8864047" y="3428997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Roboto"/>
              </a:rPr>
              <a:t>Read-access geo-redundant storage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211BB8-3DC2-4EB6-A193-A5A37148147D}"/>
              </a:ext>
            </a:extLst>
          </p:cNvPr>
          <p:cNvCxnSpPr>
            <a:cxnSpLocks/>
          </p:cNvCxnSpPr>
          <p:nvPr/>
        </p:nvCxnSpPr>
        <p:spPr>
          <a:xfrm>
            <a:off x="435006" y="4607511"/>
            <a:ext cx="15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390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6BC6A-63C2-45F0-BDAB-B1AE7D53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8005"/>
            <a:ext cx="9998060" cy="65819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39C60-1157-4BA1-B2FB-BD2B3BB0319C}"/>
              </a:ext>
            </a:extLst>
          </p:cNvPr>
          <p:cNvCxnSpPr/>
          <p:nvPr/>
        </p:nvCxnSpPr>
        <p:spPr>
          <a:xfrm>
            <a:off x="466725" y="5114925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116C54-D751-4597-8E50-C9B595E15D09}"/>
              </a:ext>
            </a:extLst>
          </p:cNvPr>
          <p:cNvCxnSpPr/>
          <p:nvPr/>
        </p:nvCxnSpPr>
        <p:spPr>
          <a:xfrm>
            <a:off x="530349" y="5791107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4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044A4-C5D4-4DA8-ACE7-6036D8088FD2}"/>
              </a:ext>
            </a:extLst>
          </p:cNvPr>
          <p:cNvSpPr txBox="1"/>
          <p:nvPr/>
        </p:nvSpPr>
        <p:spPr>
          <a:xfrm>
            <a:off x="176206" y="0"/>
            <a:ext cx="49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https://azure.microsoft.com/en-us/support/plans/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C312-E111-4CAF-AF8C-049626241C76}"/>
              </a:ext>
            </a:extLst>
          </p:cNvPr>
          <p:cNvSpPr txBox="1"/>
          <p:nvPr/>
        </p:nvSpPr>
        <p:spPr>
          <a:xfrm>
            <a:off x="8414684" y="10643"/>
            <a:ext cx="37773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Tip:  Commit to memory the variances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A26D1-E607-42BF-8D3B-3FA2E1B0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597015"/>
            <a:ext cx="11331314" cy="86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FB30E-0C41-4FD8-9C71-576D2D98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557852"/>
            <a:ext cx="11111965" cy="5078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1E86C-BF1A-4840-BE2C-D20B14DF7D1C}"/>
              </a:ext>
            </a:extLst>
          </p:cNvPr>
          <p:cNvSpPr/>
          <p:nvPr/>
        </p:nvSpPr>
        <p:spPr>
          <a:xfrm>
            <a:off x="7510509" y="2512381"/>
            <a:ext cx="1882066" cy="390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76DF8-875A-41AE-AD0A-DF17CAE55AEB}"/>
              </a:ext>
            </a:extLst>
          </p:cNvPr>
          <p:cNvSpPr/>
          <p:nvPr/>
        </p:nvSpPr>
        <p:spPr>
          <a:xfrm>
            <a:off x="5221549" y="2043345"/>
            <a:ext cx="2004873" cy="46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2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50C9-61A9-4F4F-8014-6247BF0A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18255"/>
            <a:ext cx="10515600" cy="1325563"/>
          </a:xfrm>
        </p:spPr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0E66-29FA-46EF-B58E-1978737D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1053267"/>
            <a:ext cx="10515600" cy="4351338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two types of previews</a:t>
            </a:r>
            <a:r>
              <a:rPr lang="en-US" dirty="0"/>
              <a:t>, private and public. </a:t>
            </a:r>
          </a:p>
          <a:p>
            <a:pPr lvl="1"/>
            <a:r>
              <a:rPr lang="en-US" dirty="0"/>
              <a:t>Private </a:t>
            </a:r>
            <a:r>
              <a:rPr lang="en-US" b="1" dirty="0"/>
              <a:t>preview</a:t>
            </a:r>
            <a:r>
              <a:rPr lang="en-US" dirty="0"/>
              <a:t> is only </a:t>
            </a:r>
            <a:r>
              <a:rPr lang="en-US" b="1" dirty="0"/>
              <a:t>available</a:t>
            </a:r>
            <a:r>
              <a:rPr lang="en-US" dirty="0"/>
              <a:t> to certain </a:t>
            </a:r>
            <a:r>
              <a:rPr lang="en-US" b="1" dirty="0"/>
              <a:t>Azure</a:t>
            </a:r>
            <a:r>
              <a:rPr lang="en-US" dirty="0"/>
              <a:t> customers for evaluation purposes. </a:t>
            </a:r>
          </a:p>
          <a:p>
            <a:pPr lvl="1"/>
            <a:r>
              <a:rPr lang="en-US" dirty="0"/>
              <a:t>The public </a:t>
            </a:r>
            <a:r>
              <a:rPr lang="en-US" b="1" dirty="0"/>
              <a:t>preview</a:t>
            </a:r>
            <a:r>
              <a:rPr lang="en-US" dirty="0"/>
              <a:t> is </a:t>
            </a:r>
            <a:r>
              <a:rPr lang="en-US" b="1" dirty="0"/>
              <a:t>available</a:t>
            </a:r>
            <a:r>
              <a:rPr lang="en-US" dirty="0"/>
              <a:t> to all </a:t>
            </a:r>
            <a:r>
              <a:rPr lang="en-US" b="1" dirty="0"/>
              <a:t>Azure</a:t>
            </a:r>
            <a:r>
              <a:rPr lang="en-US" dirty="0"/>
              <a:t> customers.</a:t>
            </a:r>
          </a:p>
          <a:p>
            <a:r>
              <a:rPr lang="en-US" b="1" dirty="0"/>
              <a:t>Azure</a:t>
            </a:r>
            <a:r>
              <a:rPr lang="en-US" dirty="0"/>
              <a:t> may include </a:t>
            </a:r>
            <a:r>
              <a:rPr lang="en-US" b="1" dirty="0"/>
              <a:t>preview</a:t>
            </a:r>
            <a:r>
              <a:rPr lang="en-US" dirty="0"/>
              <a:t>, beta, or other pre-release features, services, software, or regions offered by Microsoft to obtain customer feedback ("</a:t>
            </a:r>
            <a:r>
              <a:rPr lang="en-US" b="1" dirty="0"/>
              <a:t>Previews</a:t>
            </a:r>
            <a:r>
              <a:rPr lang="en-US" dirty="0"/>
              <a:t>"). </a:t>
            </a:r>
            <a:r>
              <a:rPr lang="en-US" b="1" dirty="0"/>
              <a:t>Previews</a:t>
            </a:r>
            <a:r>
              <a:rPr lang="en-US" dirty="0"/>
              <a:t> are made available to you on the condition that you agree to these terms of use, which supplement your agreement governing use of </a:t>
            </a:r>
            <a:r>
              <a:rPr lang="en-US" b="1" dirty="0"/>
              <a:t>Azure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D8E2B-C878-447D-BA3D-51E05FFD20C0}"/>
              </a:ext>
            </a:extLst>
          </p:cNvPr>
          <p:cNvSpPr/>
          <p:nvPr/>
        </p:nvSpPr>
        <p:spPr>
          <a:xfrm>
            <a:off x="730188" y="5988336"/>
            <a:ext cx="1230298" cy="7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</a:t>
            </a:r>
          </a:p>
          <a:p>
            <a:pPr algn="ctr"/>
            <a:r>
              <a:rPr lang="en-US" dirty="0"/>
              <a:t>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F39E4-560D-4709-B6CD-4A5004823F9D}"/>
              </a:ext>
            </a:extLst>
          </p:cNvPr>
          <p:cNvSpPr/>
          <p:nvPr/>
        </p:nvSpPr>
        <p:spPr>
          <a:xfrm>
            <a:off x="3160450" y="5302323"/>
            <a:ext cx="189982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</a:t>
            </a:r>
          </a:p>
          <a:p>
            <a:pPr algn="ctr"/>
            <a:r>
              <a:rPr lang="en-US" dirty="0"/>
              <a:t>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A4854-D9E0-4ADA-9E95-202F49C4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1" y="5220179"/>
            <a:ext cx="2293819" cy="95258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835457-561D-4052-928A-22ED1A5A8589}"/>
              </a:ext>
            </a:extLst>
          </p:cNvPr>
          <p:cNvSpPr/>
          <p:nvPr/>
        </p:nvSpPr>
        <p:spPr>
          <a:xfrm>
            <a:off x="2157274" y="6090082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CEEF4E-B659-43CF-884A-EAD503EF2403}"/>
              </a:ext>
            </a:extLst>
          </p:cNvPr>
          <p:cNvSpPr/>
          <p:nvPr/>
        </p:nvSpPr>
        <p:spPr>
          <a:xfrm>
            <a:off x="4995169" y="5988336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BE884-F5FD-4930-9F7A-06C5598E4323}"/>
              </a:ext>
            </a:extLst>
          </p:cNvPr>
          <p:cNvSpPr/>
          <p:nvPr/>
        </p:nvSpPr>
        <p:spPr>
          <a:xfrm>
            <a:off x="6391922" y="5299969"/>
            <a:ext cx="2370338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CB2A5-904B-4F31-897B-1D909B94D288}"/>
              </a:ext>
            </a:extLst>
          </p:cNvPr>
          <p:cNvSpPr/>
          <p:nvPr/>
        </p:nvSpPr>
        <p:spPr>
          <a:xfrm>
            <a:off x="585926" y="4820575"/>
            <a:ext cx="8176334" cy="3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0057F-D90E-4A98-A0C8-58E5AF2EBFE2}"/>
              </a:ext>
            </a:extLst>
          </p:cNvPr>
          <p:cNvSpPr/>
          <p:nvPr/>
        </p:nvSpPr>
        <p:spPr>
          <a:xfrm>
            <a:off x="377091" y="4811588"/>
            <a:ext cx="6014832" cy="3906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41E2-444C-42E0-8596-C326F4948495}"/>
              </a:ext>
            </a:extLst>
          </p:cNvPr>
          <p:cNvSpPr txBox="1"/>
          <p:nvPr/>
        </p:nvSpPr>
        <p:spPr>
          <a:xfrm>
            <a:off x="365043" y="4831217"/>
            <a:ext cx="24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SUPPORT |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62A2A-4A5C-44A2-9A1D-D949775B68EF}"/>
              </a:ext>
            </a:extLst>
          </p:cNvPr>
          <p:cNvSpPr txBox="1"/>
          <p:nvPr/>
        </p:nvSpPr>
        <p:spPr>
          <a:xfrm>
            <a:off x="2592279" y="4838081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GUARANTEED SUPPORT     |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EC06D-3B56-4D55-88F0-B843FE5F2C07}"/>
              </a:ext>
            </a:extLst>
          </p:cNvPr>
          <p:cNvSpPr txBox="1"/>
          <p:nvPr/>
        </p:nvSpPr>
        <p:spPr>
          <a:xfrm>
            <a:off x="6883177" y="4831217"/>
            <a:ext cx="15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SLA,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8AAB-7D50-4411-960D-D2BBA41612F6}"/>
              </a:ext>
            </a:extLst>
          </p:cNvPr>
          <p:cNvSpPr/>
          <p:nvPr/>
        </p:nvSpPr>
        <p:spPr>
          <a:xfrm>
            <a:off x="9679919" y="5299968"/>
            <a:ext cx="2134989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2093F-4792-4CD1-8715-411FD0F8DE9A}"/>
              </a:ext>
            </a:extLst>
          </p:cNvPr>
          <p:cNvSpPr txBox="1"/>
          <p:nvPr/>
        </p:nvSpPr>
        <p:spPr>
          <a:xfrm>
            <a:off x="8778745" y="4666181"/>
            <a:ext cx="884630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Announce </a:t>
            </a:r>
            <a:r>
              <a:rPr lang="en-US" dirty="0"/>
              <a:t>EOL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A6F92-37D1-41D0-9947-20FAB4E11815}"/>
              </a:ext>
            </a:extLst>
          </p:cNvPr>
          <p:cNvSpPr txBox="1"/>
          <p:nvPr/>
        </p:nvSpPr>
        <p:spPr>
          <a:xfrm>
            <a:off x="9713673" y="4839846"/>
            <a:ext cx="206748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EOL Support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E856049-8F6C-485B-BE6B-0D6645E86B5B}"/>
              </a:ext>
            </a:extLst>
          </p:cNvPr>
          <p:cNvSpPr/>
          <p:nvPr/>
        </p:nvSpPr>
        <p:spPr>
          <a:xfrm>
            <a:off x="8824880" y="5926942"/>
            <a:ext cx="566901" cy="2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BA813-9EBE-4F41-9F7F-60DF75070BB4}"/>
              </a:ext>
            </a:extLst>
          </p:cNvPr>
          <p:cNvSpPr txBox="1"/>
          <p:nvPr/>
        </p:nvSpPr>
        <p:spPr>
          <a:xfrm>
            <a:off x="275208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82D2A-CDB9-455C-B942-07FF5FBF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00" y="132882"/>
            <a:ext cx="3899100" cy="38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5CBA6-6961-400F-ADA9-B34F2C8C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1" y="752428"/>
            <a:ext cx="11830946" cy="2447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C0B12-6E98-43A3-8957-54D7ED3F4CCC}"/>
              </a:ext>
            </a:extLst>
          </p:cNvPr>
          <p:cNvSpPr txBox="1"/>
          <p:nvPr/>
        </p:nvSpPr>
        <p:spPr>
          <a:xfrm>
            <a:off x="6096000" y="3619500"/>
            <a:ext cx="4540795" cy="230832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</a:t>
            </a:r>
            <a:r>
              <a:rPr lang="en-US" dirty="0" err="1"/>
              <a:t>CosmosDB</a:t>
            </a:r>
            <a:r>
              <a:rPr lang="en-US" dirty="0"/>
              <a:t> can be what you want it to be:</a:t>
            </a:r>
          </a:p>
          <a:p>
            <a:r>
              <a:rPr lang="en-US" dirty="0" err="1"/>
              <a:t>CosmosDB</a:t>
            </a:r>
            <a:r>
              <a:rPr lang="en-US" dirty="0"/>
              <a:t> is really three different DBs in one</a:t>
            </a:r>
          </a:p>
          <a:p>
            <a:r>
              <a:rPr lang="en-US" dirty="0"/>
              <a:t>NoSQL – taking strings like JSON</a:t>
            </a:r>
          </a:p>
          <a:p>
            <a:r>
              <a:rPr lang="en-US" dirty="0"/>
              <a:t>SQL – handling relational DB</a:t>
            </a:r>
          </a:p>
          <a:p>
            <a:endParaRPr lang="en-US" dirty="0"/>
          </a:p>
          <a:p>
            <a:r>
              <a:rPr lang="en-US" dirty="0"/>
              <a:t>Read the cosmos-</a:t>
            </a:r>
            <a:r>
              <a:rPr lang="en-US" dirty="0" err="1"/>
              <a:t>db</a:t>
            </a:r>
            <a:r>
              <a:rPr lang="en-US" dirty="0"/>
              <a:t> intro</a:t>
            </a:r>
          </a:p>
          <a:p>
            <a:r>
              <a:rPr lang="en-US" dirty="0"/>
              <a:t>AWS has about 10 different DB.  </a:t>
            </a:r>
          </a:p>
          <a:p>
            <a:r>
              <a:rPr lang="en-US" dirty="0"/>
              <a:t>Microsoft is introducing only </a:t>
            </a:r>
            <a:r>
              <a:rPr lang="en-US" dirty="0" err="1"/>
              <a:t>CosmosDB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05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B8F70-62D4-43E1-942A-BB3957DB6FCD}"/>
              </a:ext>
            </a:extLst>
          </p:cNvPr>
          <p:cNvSpPr txBox="1"/>
          <p:nvPr/>
        </p:nvSpPr>
        <p:spPr>
          <a:xfrm>
            <a:off x="292963" y="16867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A74C6-77F6-430E-ADD5-EC91AC9D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9" y="353341"/>
            <a:ext cx="9165386" cy="263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C35EB-046A-49F9-BEA9-7A202D64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56" y="1163948"/>
            <a:ext cx="8155519" cy="27688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DAAF3A-860D-4BD1-B91E-ACC93BB537D8}"/>
              </a:ext>
            </a:extLst>
          </p:cNvPr>
          <p:cNvCxnSpPr>
            <a:cxnSpLocks/>
          </p:cNvCxnSpPr>
          <p:nvPr/>
        </p:nvCxnSpPr>
        <p:spPr>
          <a:xfrm>
            <a:off x="4962617" y="722673"/>
            <a:ext cx="1133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1BB831C-AE61-4435-B1EF-CC9FC8098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39" y="3175441"/>
            <a:ext cx="2718799" cy="16992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98F5B-83CB-46FA-A5A7-69ECE3174DB4}"/>
              </a:ext>
            </a:extLst>
          </p:cNvPr>
          <p:cNvCxnSpPr>
            <a:cxnSpLocks/>
          </p:cNvCxnSpPr>
          <p:nvPr/>
        </p:nvCxnSpPr>
        <p:spPr>
          <a:xfrm flipH="1">
            <a:off x="3142695" y="2251441"/>
            <a:ext cx="14026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2F466B-E6DD-496E-8CCA-CDBFFC160768}"/>
              </a:ext>
            </a:extLst>
          </p:cNvPr>
          <p:cNvSpPr txBox="1"/>
          <p:nvPr/>
        </p:nvSpPr>
        <p:spPr>
          <a:xfrm>
            <a:off x="7458977" y="2759943"/>
            <a:ext cx="4666406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No, you can have a private cloud OR</a:t>
            </a:r>
          </a:p>
          <a:p>
            <a:r>
              <a:rPr lang="en-US" dirty="0"/>
              <a:t>A public cloud in a Data Center</a:t>
            </a:r>
          </a:p>
          <a:p>
            <a:r>
              <a:rPr lang="en-US" dirty="0"/>
              <a:t>Remember: A company’s DC could be a closet </a:t>
            </a:r>
          </a:p>
          <a:p>
            <a:r>
              <a:rPr lang="en-US" dirty="0"/>
              <a:t>with a Server computer or a room a  or multiple</a:t>
            </a:r>
          </a:p>
          <a:p>
            <a:r>
              <a:rPr lang="en-US" dirty="0"/>
              <a:t>racks.  No guarantee that companies DC will</a:t>
            </a:r>
          </a:p>
          <a:p>
            <a:r>
              <a:rPr lang="en-US" dirty="0"/>
              <a:t>Be anything  like a DC that hosts public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1F06D7-A57F-4921-A0FC-91ACA66886E7}"/>
              </a:ext>
            </a:extLst>
          </p:cNvPr>
          <p:cNvCxnSpPr/>
          <p:nvPr/>
        </p:nvCxnSpPr>
        <p:spPr>
          <a:xfrm>
            <a:off x="3142695" y="722673"/>
            <a:ext cx="326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ADD027-626C-4EA6-AD99-4EC0012CDD47}"/>
              </a:ext>
            </a:extLst>
          </p:cNvPr>
          <p:cNvCxnSpPr/>
          <p:nvPr/>
        </p:nvCxnSpPr>
        <p:spPr>
          <a:xfrm>
            <a:off x="7742808" y="722673"/>
            <a:ext cx="326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852A09-84EE-45F1-BE30-A16DB954EA62}"/>
              </a:ext>
            </a:extLst>
          </p:cNvPr>
          <p:cNvCxnSpPr>
            <a:cxnSpLocks/>
          </p:cNvCxnSpPr>
          <p:nvPr/>
        </p:nvCxnSpPr>
        <p:spPr>
          <a:xfrm>
            <a:off x="1130423" y="722673"/>
            <a:ext cx="11333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7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AE5CB-886D-49A4-B91C-79334655124D}"/>
              </a:ext>
            </a:extLst>
          </p:cNvPr>
          <p:cNvSpPr txBox="1"/>
          <p:nvPr/>
        </p:nvSpPr>
        <p:spPr>
          <a:xfrm>
            <a:off x="435006" y="23081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A8194-0386-4774-866E-129B4AB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" y="600150"/>
            <a:ext cx="11812470" cy="201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4EBD6-5C44-4815-8658-D1FE5924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4882"/>
            <a:ext cx="12192000" cy="3235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4031C-866D-4AC5-94F5-A04D2642792A}"/>
              </a:ext>
            </a:extLst>
          </p:cNvPr>
          <p:cNvSpPr txBox="1"/>
          <p:nvPr/>
        </p:nvSpPr>
        <p:spPr>
          <a:xfrm>
            <a:off x="3431232" y="1847850"/>
            <a:ext cx="266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and Authentication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E242D-D128-4E86-BEF2-8D822241F3C8}"/>
              </a:ext>
            </a:extLst>
          </p:cNvPr>
          <p:cNvCxnSpPr/>
          <p:nvPr/>
        </p:nvCxnSpPr>
        <p:spPr>
          <a:xfrm flipH="1">
            <a:off x="1943100" y="2038350"/>
            <a:ext cx="1323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216622-A06F-499C-ACF5-CEBDCC368D34}"/>
              </a:ext>
            </a:extLst>
          </p:cNvPr>
          <p:cNvSpPr txBox="1"/>
          <p:nvPr/>
        </p:nvSpPr>
        <p:spPr>
          <a:xfrm>
            <a:off x="3431232" y="2133416"/>
            <a:ext cx="356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Budget allows you send alerts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3B1046-B5FE-481C-A181-EC8EE08B2913}"/>
              </a:ext>
            </a:extLst>
          </p:cNvPr>
          <p:cNvCxnSpPr/>
          <p:nvPr/>
        </p:nvCxnSpPr>
        <p:spPr>
          <a:xfrm flipH="1">
            <a:off x="1943100" y="2318082"/>
            <a:ext cx="1323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FD494-B1BC-44B4-90FA-EF2EAB7DB002}"/>
              </a:ext>
            </a:extLst>
          </p:cNvPr>
          <p:cNvCxnSpPr/>
          <p:nvPr/>
        </p:nvCxnSpPr>
        <p:spPr>
          <a:xfrm flipH="1">
            <a:off x="1943100" y="2600237"/>
            <a:ext cx="1323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EBCB8E-BCD8-4B20-AD37-FFD06BAC7BE3}"/>
              </a:ext>
            </a:extLst>
          </p:cNvPr>
          <p:cNvSpPr txBox="1"/>
          <p:nvPr/>
        </p:nvSpPr>
        <p:spPr>
          <a:xfrm>
            <a:off x="3431232" y="2502748"/>
            <a:ext cx="8073107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Azure Compliance is not actually a product. Its more of a concept.</a:t>
            </a:r>
          </a:p>
          <a:p>
            <a:r>
              <a:rPr lang="en-US" dirty="0"/>
              <a:t>For example:  ISO 9001 isn’t a service, it’s a level of compliance.</a:t>
            </a:r>
          </a:p>
          <a:p>
            <a:r>
              <a:rPr lang="en-US" dirty="0"/>
              <a:t>Compliance is part of Microsoft Security.</a:t>
            </a:r>
          </a:p>
          <a:p>
            <a:r>
              <a:rPr lang="en-US" dirty="0"/>
              <a:t>Security </a:t>
            </a:r>
            <a:r>
              <a:rPr lang="en-US" b="1" dirty="0"/>
              <a:t>Center</a:t>
            </a:r>
            <a:r>
              <a:rPr lang="en-US" dirty="0"/>
              <a:t> continuously assesses your hybrid cloud environment to analyze </a:t>
            </a:r>
          </a:p>
          <a:p>
            <a:r>
              <a:rPr lang="en-US" dirty="0"/>
              <a:t>the risk factors according to the controls and best practices in the standards applied </a:t>
            </a:r>
          </a:p>
          <a:p>
            <a:r>
              <a:rPr lang="en-US" dirty="0"/>
              <a:t>to your subscriptions.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451F53-4EC7-4FDE-8C5F-352543483C90}"/>
              </a:ext>
            </a:extLst>
          </p:cNvPr>
          <p:cNvCxnSpPr>
            <a:cxnSpLocks/>
          </p:cNvCxnSpPr>
          <p:nvPr/>
        </p:nvCxnSpPr>
        <p:spPr>
          <a:xfrm>
            <a:off x="892182" y="1189608"/>
            <a:ext cx="1629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07DE6B-16CE-45E5-ABCE-8F2DF6DE5A2C}"/>
              </a:ext>
            </a:extLst>
          </p:cNvPr>
          <p:cNvSpPr txBox="1"/>
          <p:nvPr/>
        </p:nvSpPr>
        <p:spPr>
          <a:xfrm>
            <a:off x="3431232" y="4405346"/>
            <a:ext cx="5193729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Advisor Alerts typically deal with addresses fail points</a:t>
            </a:r>
          </a:p>
          <a:p>
            <a:r>
              <a:rPr lang="en-US" dirty="0"/>
              <a:t>Like lack of redundancy, better pricing, some security</a:t>
            </a:r>
          </a:p>
        </p:txBody>
      </p:sp>
    </p:spTree>
    <p:extLst>
      <p:ext uri="{BB962C8B-B14F-4D97-AF65-F5344CB8AC3E}">
        <p14:creationId xmlns:p14="http://schemas.microsoft.com/office/powerpoint/2010/main" val="325461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60065-0DBA-4D4E-9860-203061BD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3" y="79898"/>
            <a:ext cx="10901718" cy="23775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CC332-E720-4375-A067-3BB9675397D8}"/>
              </a:ext>
            </a:extLst>
          </p:cNvPr>
          <p:cNvCxnSpPr/>
          <p:nvPr/>
        </p:nvCxnSpPr>
        <p:spPr>
          <a:xfrm>
            <a:off x="5370990" y="1615736"/>
            <a:ext cx="896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A2D57E-FF20-4040-B831-A6733A424A42}"/>
              </a:ext>
            </a:extLst>
          </p:cNvPr>
          <p:cNvSpPr txBox="1"/>
          <p:nvPr/>
        </p:nvSpPr>
        <p:spPr>
          <a:xfrm>
            <a:off x="1713390" y="3429000"/>
            <a:ext cx="9674251" cy="1200329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NOTE:  Microsoft account might be an O365 or just email account or Service Account</a:t>
            </a:r>
          </a:p>
          <a:p>
            <a:r>
              <a:rPr lang="en-US" dirty="0"/>
              <a:t>Azure Subscription  can be managed by Microsoft account, but must be administrative Microsoft Acct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You can have your O365 be your </a:t>
            </a:r>
            <a:r>
              <a:rPr lang="en-US" dirty="0" err="1">
                <a:cs typeface="Calibri" panose="020F0502020204030204"/>
              </a:rPr>
              <a:t>gmail</a:t>
            </a:r>
            <a:r>
              <a:rPr lang="en-US" dirty="0">
                <a:cs typeface="Calibri" panose="020F0502020204030204"/>
              </a:rPr>
              <a:t> address.</a:t>
            </a:r>
          </a:p>
        </p:txBody>
      </p:sp>
    </p:spTree>
    <p:extLst>
      <p:ext uri="{BB962C8B-B14F-4D97-AF65-F5344CB8AC3E}">
        <p14:creationId xmlns:p14="http://schemas.microsoft.com/office/powerpoint/2010/main" val="311480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953EB-9FBD-4595-A758-1D74BDA3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87" y="152321"/>
            <a:ext cx="8954276" cy="1828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7E8C8-845C-4BC0-AFE5-B8FC221F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2" y="2038428"/>
            <a:ext cx="11746518" cy="3962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F0834-5DC3-4D22-AA18-DB8AD409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75" y="3707148"/>
            <a:ext cx="5730906" cy="331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EC847A-D2F3-492B-BF9A-EAB427CC6BB3}"/>
              </a:ext>
            </a:extLst>
          </p:cNvPr>
          <p:cNvSpPr txBox="1"/>
          <p:nvPr/>
        </p:nvSpPr>
        <p:spPr>
          <a:xfrm>
            <a:off x="6083781" y="3728339"/>
            <a:ext cx="169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subscription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A25FC1-B9C5-4B06-9711-E09F79451FC1}"/>
              </a:ext>
            </a:extLst>
          </p:cNvPr>
          <p:cNvCxnSpPr/>
          <p:nvPr/>
        </p:nvCxnSpPr>
        <p:spPr>
          <a:xfrm>
            <a:off x="1181100" y="3707148"/>
            <a:ext cx="5257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DAA695-5FF5-485A-BB2E-F25B08BA10DB}"/>
              </a:ext>
            </a:extLst>
          </p:cNvPr>
          <p:cNvCxnSpPr/>
          <p:nvPr/>
        </p:nvCxnSpPr>
        <p:spPr>
          <a:xfrm>
            <a:off x="4847208" y="4918229"/>
            <a:ext cx="2935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89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FF35C-CCC8-4E1D-8E94-61DF1F9E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3" y="79899"/>
            <a:ext cx="11457738" cy="2634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2DDCF0-DA41-4794-9B14-336E7AA8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2219"/>
            <a:ext cx="12192000" cy="3202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29C6E-E52F-43D9-A532-F32BEB924B30}"/>
              </a:ext>
            </a:extLst>
          </p:cNvPr>
          <p:cNvSpPr txBox="1"/>
          <p:nvPr/>
        </p:nvSpPr>
        <p:spPr>
          <a:xfrm>
            <a:off x="4524965" y="1325404"/>
            <a:ext cx="766703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Used to automate the creation of the typical Azure resources, not just machines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728D2-BCB7-4730-A838-D0FDF198CACE}"/>
              </a:ext>
            </a:extLst>
          </p:cNvPr>
          <p:cNvSpPr txBox="1"/>
          <p:nvPr/>
        </p:nvSpPr>
        <p:spPr>
          <a:xfrm>
            <a:off x="4772025" y="1672409"/>
            <a:ext cx="521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scale out multiple of the same type machines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4CA6F-BCCE-4327-8289-4B779812FBB2}"/>
              </a:ext>
            </a:extLst>
          </p:cNvPr>
          <p:cNvSpPr txBox="1"/>
          <p:nvPr/>
        </p:nvSpPr>
        <p:spPr>
          <a:xfrm>
            <a:off x="4772025" y="1941260"/>
            <a:ext cx="656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 Management provides the core competencies to ensure a successful API program </a:t>
            </a:r>
          </a:p>
          <a:p>
            <a:r>
              <a:rPr lang="en-US" sz="1400" dirty="0"/>
              <a:t>through </a:t>
            </a:r>
            <a:r>
              <a:rPr lang="en-US" sz="1400" b="1" dirty="0"/>
              <a:t>developer engagement, business insights, analytics, security, and protection</a:t>
            </a:r>
            <a:r>
              <a:rPr lang="en-US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BA31D-3B6E-4643-B905-FD9525268E02}"/>
              </a:ext>
            </a:extLst>
          </p:cNvPr>
          <p:cNvSpPr txBox="1"/>
          <p:nvPr/>
        </p:nvSpPr>
        <p:spPr>
          <a:xfrm>
            <a:off x="4524965" y="2473112"/>
            <a:ext cx="81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Azure Management group is </a:t>
            </a:r>
            <a:r>
              <a:rPr lang="en-US" sz="1400" b="1" dirty="0"/>
              <a:t>logical containers</a:t>
            </a:r>
            <a:r>
              <a:rPr lang="en-US" sz="1400" dirty="0"/>
              <a:t> that allow Azure Administrators to manage access, </a:t>
            </a:r>
          </a:p>
          <a:p>
            <a:r>
              <a:rPr lang="en-US" sz="1400" dirty="0"/>
              <a:t>policy, and compliance across multiple Azure Subscriptions </a:t>
            </a:r>
            <a:r>
              <a:rPr lang="en-US" sz="1400" dirty="0" err="1"/>
              <a:t>en</a:t>
            </a:r>
            <a:r>
              <a:rPr lang="en-US" sz="1400" dirty="0"/>
              <a:t> masse</a:t>
            </a:r>
            <a:r>
              <a:rPr lang="en-US" dirty="0"/>
              <a:t>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0CAE31-8E7E-4C1C-A391-5D049F7B6766}"/>
              </a:ext>
            </a:extLst>
          </p:cNvPr>
          <p:cNvCxnSpPr>
            <a:cxnSpLocks/>
          </p:cNvCxnSpPr>
          <p:nvPr/>
        </p:nvCxnSpPr>
        <p:spPr>
          <a:xfrm flipV="1">
            <a:off x="4810125" y="2970160"/>
            <a:ext cx="418295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5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B70CF3-6ACE-4288-AECB-6AC494121E1A}"/>
              </a:ext>
            </a:extLst>
          </p:cNvPr>
          <p:cNvSpPr txBox="1"/>
          <p:nvPr/>
        </p:nvSpPr>
        <p:spPr>
          <a:xfrm>
            <a:off x="124287" y="7989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B2839-EF20-4276-87A6-1A7BA9E7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62" y="79899"/>
            <a:ext cx="11235185" cy="22638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1B2325-7450-4BED-9273-743CD253D811}"/>
              </a:ext>
            </a:extLst>
          </p:cNvPr>
          <p:cNvCxnSpPr/>
          <p:nvPr/>
        </p:nvCxnSpPr>
        <p:spPr>
          <a:xfrm>
            <a:off x="4696287" y="449231"/>
            <a:ext cx="40748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0BA03A-B6C8-4B47-A6B4-9D8DB5385247}"/>
              </a:ext>
            </a:extLst>
          </p:cNvPr>
          <p:cNvSpPr txBox="1"/>
          <p:nvPr/>
        </p:nvSpPr>
        <p:spPr>
          <a:xfrm>
            <a:off x="4696287" y="744734"/>
            <a:ext cx="740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Event Hubs</a:t>
            </a:r>
            <a:r>
              <a:rPr lang="en-US" sz="1400" dirty="0"/>
              <a:t> is a fully managed, real-time data ingestion service that’s simple, trusted, and scalable.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5A0EB-E183-4624-9617-7A2E3CB63B97}"/>
              </a:ext>
            </a:extLst>
          </p:cNvPr>
          <p:cNvSpPr txBox="1"/>
          <p:nvPr/>
        </p:nvSpPr>
        <p:spPr>
          <a:xfrm>
            <a:off x="4647798" y="271968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Azure Analysis Services </a:t>
            </a:r>
            <a:r>
              <a:rPr lang="en-US" dirty="0"/>
              <a:t>is a fully managed platform as a service (PaaS) that use advanced mashup and modeling features to combine data from multiple data sources, define metrics, and secure your data in a single, trusted tabular semantic data model. The data model provides an easier and faster way for users to perform ad hoc data analysis using tools like Power BI and Excel.  </a:t>
            </a:r>
            <a:r>
              <a:rPr lang="en-US" b="1" dirty="0"/>
              <a:t>Not Centralized, no guarantee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7762C-2D6E-4B5A-A03B-8E194ABA4AED}"/>
              </a:ext>
            </a:extLst>
          </p:cNvPr>
          <p:cNvSpPr txBox="1"/>
          <p:nvPr/>
        </p:nvSpPr>
        <p:spPr>
          <a:xfrm>
            <a:off x="4647798" y="1472826"/>
            <a:ext cx="66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Azure Monitoring looks at different logs and traces and fire alerts and send notifications </a:t>
            </a:r>
          </a:p>
          <a:p>
            <a:r>
              <a:rPr lang="en-US" sz="1400" dirty="0"/>
              <a:t>or call automated solutions.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9D927-C691-4DF4-956C-A4AC6D1853C0}"/>
              </a:ext>
            </a:extLst>
          </p:cNvPr>
          <p:cNvSpPr txBox="1"/>
          <p:nvPr/>
        </p:nvSpPr>
        <p:spPr>
          <a:xfrm>
            <a:off x="4647798" y="1981423"/>
            <a:ext cx="712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Azure Log Analytics</a:t>
            </a:r>
            <a:r>
              <a:rPr lang="en-US" sz="1400" dirty="0"/>
              <a:t> is a tool in the </a:t>
            </a:r>
            <a:r>
              <a:rPr lang="en-US" sz="1400" b="1" dirty="0"/>
              <a:t>Azure</a:t>
            </a:r>
            <a:r>
              <a:rPr lang="en-US" sz="1400" dirty="0"/>
              <a:t> portal to edit and run </a:t>
            </a:r>
            <a:r>
              <a:rPr lang="en-US" sz="1400" b="1" dirty="0"/>
              <a:t>log</a:t>
            </a:r>
            <a:r>
              <a:rPr lang="en-US" sz="1400" dirty="0"/>
              <a:t> queries from data collected </a:t>
            </a:r>
          </a:p>
          <a:p>
            <a:r>
              <a:rPr lang="en-US" sz="1400" dirty="0"/>
              <a:t>  by </a:t>
            </a:r>
            <a:r>
              <a:rPr lang="en-US" sz="1400" b="1" dirty="0"/>
              <a:t>Azure</a:t>
            </a:r>
            <a:r>
              <a:rPr lang="en-US" sz="1400" dirty="0"/>
              <a:t> Monitor </a:t>
            </a:r>
            <a:r>
              <a:rPr lang="en-US" sz="1400" b="1" dirty="0"/>
              <a:t>Logs</a:t>
            </a:r>
            <a:r>
              <a:rPr lang="en-US" sz="1400" dirty="0"/>
              <a:t> and interactively analyze their results.   </a:t>
            </a:r>
            <a:r>
              <a:rPr lang="en-US" sz="1400" b="1" dirty="0"/>
              <a:t>Analytics from Central Repo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66A86-6513-436F-8132-7E119AD8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0" y="2699974"/>
            <a:ext cx="1668925" cy="105165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CEA07D-7335-4AFF-8758-A1C0A861A28D}"/>
              </a:ext>
            </a:extLst>
          </p:cNvPr>
          <p:cNvCxnSpPr>
            <a:cxnSpLocks/>
          </p:cNvCxnSpPr>
          <p:nvPr/>
        </p:nvCxnSpPr>
        <p:spPr>
          <a:xfrm>
            <a:off x="4856969" y="2412821"/>
            <a:ext cx="43503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956464-AA74-497F-9D3A-9B967DD63C78}"/>
              </a:ext>
            </a:extLst>
          </p:cNvPr>
          <p:cNvCxnSpPr>
            <a:cxnSpLocks/>
          </p:cNvCxnSpPr>
          <p:nvPr/>
        </p:nvCxnSpPr>
        <p:spPr>
          <a:xfrm>
            <a:off x="4696287" y="1713963"/>
            <a:ext cx="12872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8C176F-79E2-4718-AF50-38545BDE3F9F}"/>
              </a:ext>
            </a:extLst>
          </p:cNvPr>
          <p:cNvCxnSpPr/>
          <p:nvPr/>
        </p:nvCxnSpPr>
        <p:spPr>
          <a:xfrm>
            <a:off x="8129168" y="1005895"/>
            <a:ext cx="1190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13095C-68E4-49B4-8CA6-02DBB417258A}"/>
              </a:ext>
            </a:extLst>
          </p:cNvPr>
          <p:cNvCxnSpPr/>
          <p:nvPr/>
        </p:nvCxnSpPr>
        <p:spPr>
          <a:xfrm>
            <a:off x="7250545" y="2215325"/>
            <a:ext cx="43599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138A9B-F936-411A-8628-D1A92DC02D57}"/>
              </a:ext>
            </a:extLst>
          </p:cNvPr>
          <p:cNvCxnSpPr/>
          <p:nvPr/>
        </p:nvCxnSpPr>
        <p:spPr>
          <a:xfrm flipV="1">
            <a:off x="4856969" y="2567374"/>
            <a:ext cx="4350327" cy="1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59AF7B-7B81-4DD9-B0A4-9BFAC39F5037}"/>
              </a:ext>
            </a:extLst>
          </p:cNvPr>
          <p:cNvCxnSpPr/>
          <p:nvPr/>
        </p:nvCxnSpPr>
        <p:spPr>
          <a:xfrm>
            <a:off x="4696287" y="3558152"/>
            <a:ext cx="5726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334909-2EA5-4730-BF0D-486F8031E8F8}"/>
              </a:ext>
            </a:extLst>
          </p:cNvPr>
          <p:cNvSpPr txBox="1"/>
          <p:nvPr/>
        </p:nvSpPr>
        <p:spPr>
          <a:xfrm>
            <a:off x="1411078" y="4746776"/>
            <a:ext cx="9211817" cy="2062103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Note:  tough question.  And subjective.  I don’t like this question.   You may just need to commit to memory.</a:t>
            </a:r>
          </a:p>
          <a:p>
            <a:r>
              <a:rPr lang="en-US" sz="1600" dirty="0"/>
              <a:t>Azure Event Hubs pushes data into one or more repos, does not correlate.</a:t>
            </a:r>
          </a:p>
          <a:p>
            <a:r>
              <a:rPr lang="en-US" sz="1600" dirty="0"/>
              <a:t>Azure Analysis Services combines data into a model for ad hoc analysis using tools like Power BI, but doesn’t’</a:t>
            </a:r>
          </a:p>
          <a:p>
            <a:r>
              <a:rPr lang="en-US" sz="1600" dirty="0"/>
              <a:t>     correlate to a Centralized Repo (Could be this)</a:t>
            </a:r>
          </a:p>
          <a:p>
            <a:r>
              <a:rPr lang="en-US" sz="1600" dirty="0"/>
              <a:t>Azure Monitor – monitors traffic</a:t>
            </a:r>
          </a:p>
          <a:p>
            <a:r>
              <a:rPr lang="en-US" sz="1600" dirty="0"/>
              <a:t>Azure Log Analytics – run log queries and interactively analyze results thus correlating into Central Repo, </a:t>
            </a:r>
          </a:p>
          <a:p>
            <a:r>
              <a:rPr lang="en-US" sz="1600" dirty="0"/>
              <a:t>meaning  Log file not typically split between two Repos, no easy way to do it</a:t>
            </a:r>
          </a:p>
          <a:p>
            <a:r>
              <a:rPr lang="en-US" sz="1600" dirty="0"/>
              <a:t> (this is better of two answers  Azure Analysis Services and Log Analytics)</a:t>
            </a:r>
          </a:p>
        </p:txBody>
      </p:sp>
    </p:spTree>
    <p:extLst>
      <p:ext uri="{BB962C8B-B14F-4D97-AF65-F5344CB8AC3E}">
        <p14:creationId xmlns:p14="http://schemas.microsoft.com/office/powerpoint/2010/main" val="385473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1432</Words>
  <Application>Microsoft Office PowerPoint</Application>
  <PresentationFormat>Widescreen</PresentationFormat>
  <Paragraphs>208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AZ-900 Part Quatre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– KEY AREAS</vt:lpstr>
      <vt:lpstr>PowerPoint Presentation</vt:lpstr>
      <vt:lpstr>PowerPoint Presentation</vt:lpstr>
      <vt:lpstr>ExpressRoute</vt:lpstr>
      <vt:lpstr>Azure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AZ-900 Part Quatre</dc:title>
  <dc:creator>Mark LaGrone</dc:creator>
  <cp:lastModifiedBy>Mark LaGrone</cp:lastModifiedBy>
  <cp:revision>59</cp:revision>
  <dcterms:created xsi:type="dcterms:W3CDTF">2021-03-24T01:21:13Z</dcterms:created>
  <dcterms:modified xsi:type="dcterms:W3CDTF">2022-10-18T20:08:23Z</dcterms:modified>
</cp:coreProperties>
</file>